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3" r:id="rId2"/>
  </p:sldMasterIdLst>
  <p:notesMasterIdLst>
    <p:notesMasterId r:id="rId57"/>
  </p:notesMasterIdLst>
  <p:sldIdLst>
    <p:sldId id="288" r:id="rId3"/>
    <p:sldId id="289" r:id="rId4"/>
    <p:sldId id="290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259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</p:sldIdLst>
  <p:sldSz cx="9144000" cy="5143500" type="screen16x9"/>
  <p:notesSz cx="6858000" cy="9144000"/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A4A3A4"/>
          </p15:clr>
        </p15:guide>
        <p15:guide id="2" pos="2880">
          <p15:clr>
            <a:srgbClr val="A4A3A4"/>
          </p15:clr>
        </p15:guide>
        <p15:guide id="3" pos="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DBB76C"/>
    <a:srgbClr val="282828"/>
    <a:srgbClr val="D5FC79"/>
    <a:srgbClr val="FFFD78"/>
    <a:srgbClr val="FFD579"/>
    <a:srgbClr val="FF7E79"/>
    <a:srgbClr val="E2C044"/>
    <a:srgbClr val="F1F3F2"/>
    <a:srgbClr val="D6A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69"/>
    <p:restoredTop sz="94643"/>
  </p:normalViewPr>
  <p:slideViewPr>
    <p:cSldViewPr snapToGrid="0">
      <p:cViewPr>
        <p:scale>
          <a:sx n="120" d="100"/>
          <a:sy n="120" d="100"/>
        </p:scale>
        <p:origin x="144" y="184"/>
      </p:cViewPr>
      <p:guideLst>
        <p:guide orient="horz" pos="1597"/>
        <p:guide pos="2880"/>
        <p:guide pos="2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D0157-F8C0-1843-A208-91333431BD33}" type="datetimeFigureOut">
              <a:rPr kumimoji="1" lang="zh-CN" altLang="en-US" smtClean="0"/>
              <a:t>17/8/6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8CA96-90C8-644D-9502-173AC7338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51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4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31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09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6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50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31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90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2994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777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70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10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6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00F9FB-5080-5E4B-80A0-21AAAFB12036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63926-8B7B-9E4C-8036-75803AD373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84266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C39F2A-8141-9E41-93F6-66191A7DD2D3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1667C-6955-1241-8232-7F00D32704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9437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473D9F-E9B3-2F4C-9816-23AF2F204DDC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44FB26-779C-254F-A35B-C2D358BB68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089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316881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775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924527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193826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655234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97124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71027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872591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9F6407-BF86-914C-ADA6-16EAE3B57F00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3109C-6DEC-1B4E-A9EC-2BED687ABAD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043133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2755941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837823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69615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098371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BCB646-4F3B-BA4B-ACCA-2AD81AF17150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63C23-C7CA-5848-BF31-5BC07CB1073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6605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BB42B-5DD5-B04D-9C31-91A4B3359D27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D9727-0A36-8741-802D-DB2C92108A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88505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A91C22-BD40-AD4C-AA2D-908C13CBD97F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AD401-CC71-5941-B63D-E2913BDC47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49662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6A406C-4124-A44B-AAB3-E28B03A55918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C77411-E3A7-4949-9160-86583D5C28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993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74CD15-5E46-464B-8D08-BFA93B2436DD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B79E91-A5D9-F049-B91F-872102AD45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59858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886CCF-1E31-7A43-A4B1-334391A24759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971A30-ACBE-8C4C-8C53-C828949FD7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87887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CD1256-3E51-E542-9EAF-8455297457F0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76F11-04D5-644B-A761-9B22BD8E4D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7817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单击此处编辑母版文本样式</a:t>
            </a:r>
          </a:p>
          <a:p>
            <a:pPr lvl="1"/>
            <a:r>
              <a:rPr lang="zh-CN" altLang="x-none"/>
              <a:t>第二级</a:t>
            </a:r>
          </a:p>
          <a:p>
            <a:pPr lvl="2"/>
            <a:r>
              <a:rPr lang="zh-CN" altLang="x-none"/>
              <a:t>第三级</a:t>
            </a:r>
          </a:p>
          <a:p>
            <a:pPr lvl="3"/>
            <a:r>
              <a:rPr lang="zh-CN" altLang="x-none"/>
              <a:t>第四级</a:t>
            </a:r>
          </a:p>
          <a:p>
            <a:pPr lvl="4"/>
            <a:r>
              <a:rPr lang="zh-CN" altLang="x-none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8008DD98-D290-1944-9E3C-A008DC37D5BB}" type="datetimeFigureOut">
              <a:rPr lang="zh-CN" altLang="en-US"/>
              <a:pPr/>
              <a:t>17/8/6</a:t>
            </a:fld>
            <a:endParaRPr lang="zh-CN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11C18775-D15C-044F-8D9C-CDF14856119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 spd="slow">
    <p:wipe/>
  </p:transition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6"/>
          <p:cNvSpPr>
            <a:spLocks noChangeArrowheads="1"/>
          </p:cNvSpPr>
          <p:nvPr userDrawn="1"/>
        </p:nvSpPr>
        <p:spPr bwMode="auto">
          <a:xfrm>
            <a:off x="0" y="1320800"/>
            <a:ext cx="9144000" cy="2517775"/>
          </a:xfrm>
          <a:prstGeom prst="rect">
            <a:avLst/>
          </a:prstGeom>
          <a:solidFill>
            <a:srgbClr val="1E1E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5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单击此处编辑母版标题样式</a:t>
            </a:r>
          </a:p>
        </p:txBody>
      </p:sp>
      <p:sp>
        <p:nvSpPr>
          <p:cNvPr id="3076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单击此处编辑母版文本样式</a:t>
            </a:r>
          </a:p>
          <a:p>
            <a:pPr lvl="1"/>
            <a:r>
              <a:rPr lang="zh-CN" altLang="x-none"/>
              <a:t>第二级</a:t>
            </a:r>
          </a:p>
          <a:p>
            <a:pPr lvl="2"/>
            <a:r>
              <a:rPr lang="zh-CN" altLang="x-none"/>
              <a:t>第三级</a:t>
            </a:r>
          </a:p>
          <a:p>
            <a:pPr lvl="3"/>
            <a:r>
              <a:rPr lang="zh-CN" altLang="x-none"/>
              <a:t>第四级</a:t>
            </a:r>
          </a:p>
          <a:p>
            <a:pPr lvl="4"/>
            <a:r>
              <a:rPr lang="zh-CN" altLang="x-none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61" r:id="rId12"/>
  </p:sldLayoutIdLst>
  <p:transition spd="slow">
    <p:wipe/>
  </p:transition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5pPr>
      <a:lvl6pPr marL="4572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6pPr>
      <a:lvl7pPr marL="9144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7pPr>
      <a:lvl8pPr marL="13716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8pPr>
      <a:lvl9pPr marL="18288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jpeg"/><Relationship Id="rId16" Type="http://schemas.openxmlformats.org/officeDocument/2006/relationships/image" Target="../media/image64.emf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emf"/><Relationship Id="rId9" Type="http://schemas.openxmlformats.org/officeDocument/2006/relationships/image" Target="../media/image57.emf"/><Relationship Id="rId10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microsoft.com/office/2007/relationships/hdphoto" Target="../media/hdphoto1.wdp"/><Relationship Id="rId5" Type="http://schemas.openxmlformats.org/officeDocument/2006/relationships/image" Target="../media/image67.tiff"/><Relationship Id="rId6" Type="http://schemas.openxmlformats.org/officeDocument/2006/relationships/image" Target="../media/image68.tiff"/><Relationship Id="rId7" Type="http://schemas.openxmlformats.org/officeDocument/2006/relationships/image" Target="../media/image69.png"/><Relationship Id="rId8" Type="http://schemas.openxmlformats.org/officeDocument/2006/relationships/image" Target="../media/image70.tiff"/><Relationship Id="rId9" Type="http://schemas.openxmlformats.org/officeDocument/2006/relationships/image" Target="../media/image71.tiff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Relationship Id="rId3" Type="http://schemas.openxmlformats.org/officeDocument/2006/relationships/image" Target="../media/image7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tiff"/><Relationship Id="rId3" Type="http://schemas.openxmlformats.org/officeDocument/2006/relationships/image" Target="../media/image7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microsoft.com/office/2007/relationships/hdphoto" Target="../media/hdphoto2.wdp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microsoft.com/office/2007/relationships/hdphoto" Target="../media/hdphoto2.wdp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iff"/><Relationship Id="rId4" Type="http://schemas.openxmlformats.org/officeDocument/2006/relationships/image" Target="../media/image123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1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0" Type="http://schemas.openxmlformats.org/officeDocument/2006/relationships/image" Target="../media/image16.tiff"/><Relationship Id="rId11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9368" y="1614805"/>
            <a:ext cx="7337685" cy="631286"/>
          </a:xfrm>
        </p:spPr>
        <p:txBody>
          <a:bodyPr>
            <a:noAutofit/>
          </a:bodyPr>
          <a:lstStyle/>
          <a:p>
            <a:r>
              <a:rPr kumimoji="1" lang="zh-CN" altLang="en-US" sz="3000" b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清华大学－紫荆谷创新创业发展辅导中心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37609" y="2148534"/>
            <a:ext cx="7337685" cy="63128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000" b="1" dirty="0">
                <a:solidFill>
                  <a:srgbClr val="DBB76C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创业家极速锻造研修班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5" y="353909"/>
            <a:ext cx="2273636" cy="107979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467564" y="2879866"/>
            <a:ext cx="7337685" cy="63128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4050" b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《</a:t>
            </a:r>
            <a:r>
              <a:rPr kumimoji="1" lang="zh-CN" altLang="en-US" sz="4050" b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产业前沿</a:t>
            </a:r>
            <a:r>
              <a:rPr kumimoji="1" lang="en-US" altLang="zh-CN" sz="4050" b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》</a:t>
            </a:r>
            <a:endParaRPr kumimoji="1" lang="zh-CN" altLang="en-US" sz="4050" b="1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3490632" y="4504651"/>
            <a:ext cx="2334185" cy="409677"/>
            <a:chOff x="4651188" y="5827497"/>
            <a:chExt cx="3112246" cy="5462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2" name="标题 1"/>
          <p:cNvSpPr txBox="1">
            <a:spLocks/>
          </p:cNvSpPr>
          <p:nvPr/>
        </p:nvSpPr>
        <p:spPr>
          <a:xfrm>
            <a:off x="648325" y="3457675"/>
            <a:ext cx="7337685" cy="63128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000" b="1" dirty="0">
                <a:solidFill>
                  <a:srgbClr val="DBB76C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顾学雍</a:t>
            </a:r>
          </a:p>
        </p:txBody>
      </p:sp>
    </p:spTree>
    <p:extLst>
      <p:ext uri="{BB962C8B-B14F-4D97-AF65-F5344CB8AC3E}">
        <p14:creationId xmlns:p14="http://schemas.microsoft.com/office/powerpoint/2010/main" val="1170748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29698" y="305589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DBB76C"/>
                </a:solidFill>
              </a:rPr>
              <a:t>Git:  </a:t>
            </a:r>
            <a:r>
              <a:rPr lang="zh-CN" altLang="en-US" sz="2400" dirty="0">
                <a:solidFill>
                  <a:srgbClr val="DBB76C"/>
                </a:solidFill>
              </a:rPr>
              <a:t>项目为单位的协作工具</a:t>
            </a:r>
            <a:endParaRPr lang="en-US" sz="2400" dirty="0">
              <a:solidFill>
                <a:srgbClr val="DBB76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86378"/>
            <a:ext cx="5056461" cy="3796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18" y="599791"/>
            <a:ext cx="1399940" cy="1399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201" y="2496817"/>
            <a:ext cx="4150634" cy="1235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265" y="3732720"/>
            <a:ext cx="2214445" cy="11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6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10717" y="233520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DBB76C"/>
                </a:solidFill>
              </a:rPr>
              <a:t>完全从云端提供的设计到加工的计算服务</a:t>
            </a:r>
            <a:endParaRPr lang="en-US" sz="2400" dirty="0">
              <a:solidFill>
                <a:srgbClr val="DBB76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0" y="906682"/>
            <a:ext cx="4775403" cy="2674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75" y="2095562"/>
            <a:ext cx="4723065" cy="2970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8" y="3175972"/>
            <a:ext cx="2935131" cy="1829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591" y="599790"/>
            <a:ext cx="2159102" cy="125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66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3490" y="4930686"/>
            <a:ext cx="503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BB76C"/>
                </a:solidFill>
              </a:rPr>
              <a:t>https://</a:t>
            </a:r>
            <a:r>
              <a:rPr lang="en-US" sz="1200" dirty="0" err="1">
                <a:solidFill>
                  <a:srgbClr val="DBB76C"/>
                </a:solidFill>
              </a:rPr>
              <a:t>www.slideshare.net</a:t>
            </a:r>
            <a:r>
              <a:rPr lang="en-US" sz="1200" dirty="0">
                <a:solidFill>
                  <a:srgbClr val="DBB76C"/>
                </a:solidFill>
              </a:rPr>
              <a:t>/</a:t>
            </a:r>
            <a:r>
              <a:rPr lang="en-US" sz="1200" dirty="0" err="1">
                <a:solidFill>
                  <a:srgbClr val="DBB76C"/>
                </a:solidFill>
              </a:rPr>
              <a:t>ghaff</a:t>
            </a:r>
            <a:r>
              <a:rPr lang="en-US" sz="1200" dirty="0">
                <a:solidFill>
                  <a:srgbClr val="DBB76C"/>
                </a:solidFill>
              </a:rPr>
              <a:t>/what-manufacturing-teaches-about-</a:t>
            </a:r>
            <a:r>
              <a:rPr lang="en-US" sz="1200" dirty="0" err="1">
                <a:solidFill>
                  <a:srgbClr val="DBB76C"/>
                </a:solidFill>
              </a:rPr>
              <a:t>devops</a:t>
            </a:r>
            <a:endParaRPr lang="en-US" sz="1200" dirty="0">
              <a:solidFill>
                <a:srgbClr val="DBB76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4476"/>
            <a:ext cx="9144000" cy="4794548"/>
          </a:xfrm>
          <a:prstGeom prst="rect">
            <a:avLst/>
          </a:prstGeom>
          <a:solidFill>
            <a:srgbClr val="DBB76C"/>
          </a:solidFill>
          <a:ln>
            <a:solidFill>
              <a:srgbClr val="DBB76C"/>
            </a:solidFill>
          </a:ln>
        </p:spPr>
      </p:pic>
    </p:spTree>
    <p:extLst>
      <p:ext uri="{BB962C8B-B14F-4D97-AF65-F5344CB8AC3E}">
        <p14:creationId xmlns:p14="http://schemas.microsoft.com/office/powerpoint/2010/main" val="1297449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977" y="211650"/>
            <a:ext cx="8229600" cy="607749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量化交易技术：统御决策时间与空间的新物种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3192" y="4577677"/>
            <a:ext cx="3078087" cy="2423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75" b="1" dirty="0">
                <a:solidFill>
                  <a:srgbClr val="DBB76C"/>
                </a:solidFill>
              </a:rPr>
              <a:t>Sean </a:t>
            </a:r>
            <a:r>
              <a:rPr lang="en-US" sz="975" b="1" dirty="0" err="1">
                <a:solidFill>
                  <a:srgbClr val="DBB76C"/>
                </a:solidFill>
              </a:rPr>
              <a:t>Gourley</a:t>
            </a:r>
            <a:r>
              <a:rPr lang="en-US" sz="975" b="1" dirty="0">
                <a:solidFill>
                  <a:srgbClr val="DBB76C"/>
                </a:solidFill>
              </a:rPr>
              <a:t> on High Frequency Trades and Algorithms</a:t>
            </a:r>
            <a:endParaRPr lang="en-US" sz="975" dirty="0">
              <a:solidFill>
                <a:srgbClr val="DBB76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720" y="4820051"/>
            <a:ext cx="2727029" cy="2423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DBB76C"/>
                </a:solidFill>
              </a:rPr>
              <a:t>https://</a:t>
            </a:r>
            <a:r>
              <a:rPr lang="en-US" sz="975" dirty="0" err="1">
                <a:solidFill>
                  <a:srgbClr val="DBB76C"/>
                </a:solidFill>
              </a:rPr>
              <a:t>www.youtube.com</a:t>
            </a:r>
            <a:r>
              <a:rPr lang="en-US" sz="975" dirty="0">
                <a:solidFill>
                  <a:srgbClr val="DBB76C"/>
                </a:solidFill>
              </a:rPr>
              <a:t>/</a:t>
            </a:r>
            <a:r>
              <a:rPr lang="en-US" sz="975" dirty="0" err="1">
                <a:solidFill>
                  <a:srgbClr val="DBB76C"/>
                </a:solidFill>
              </a:rPr>
              <a:t>watch?v</a:t>
            </a:r>
            <a:r>
              <a:rPr lang="en-US" sz="975" dirty="0">
                <a:solidFill>
                  <a:srgbClr val="DBB76C"/>
                </a:solidFill>
              </a:rPr>
              <a:t>=V43a-KxLFcg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40" y="918519"/>
            <a:ext cx="6366792" cy="35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02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6263" y="218379"/>
            <a:ext cx="8229600" cy="607749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超人类的金融决策技术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0555" y="4279875"/>
            <a:ext cx="30780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b="1" dirty="0">
                <a:solidFill>
                  <a:srgbClr val="DBB76C"/>
                </a:solidFill>
              </a:rPr>
              <a:t>Sean </a:t>
            </a:r>
            <a:r>
              <a:rPr lang="en-US" sz="975" b="1" dirty="0" err="1">
                <a:solidFill>
                  <a:srgbClr val="DBB76C"/>
                </a:solidFill>
              </a:rPr>
              <a:t>Gourley</a:t>
            </a:r>
            <a:r>
              <a:rPr lang="en-US" sz="975" b="1" dirty="0">
                <a:solidFill>
                  <a:srgbClr val="DBB76C"/>
                </a:solidFill>
              </a:rPr>
              <a:t> on High Frequency Trades and Algorithms</a:t>
            </a:r>
            <a:endParaRPr lang="en-US" sz="975" dirty="0">
              <a:solidFill>
                <a:srgbClr val="DBB76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31791" y="4706236"/>
            <a:ext cx="272702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DBB76C"/>
                </a:solidFill>
              </a:rPr>
              <a:t>https://</a:t>
            </a:r>
            <a:r>
              <a:rPr lang="en-US" sz="975" dirty="0" err="1">
                <a:solidFill>
                  <a:srgbClr val="DBB76C"/>
                </a:solidFill>
              </a:rPr>
              <a:t>www.youtube.com</a:t>
            </a:r>
            <a:r>
              <a:rPr lang="en-US" sz="975" dirty="0">
                <a:solidFill>
                  <a:srgbClr val="DBB76C"/>
                </a:solidFill>
              </a:rPr>
              <a:t>/</a:t>
            </a:r>
            <a:r>
              <a:rPr lang="en-US" sz="975" dirty="0" err="1">
                <a:solidFill>
                  <a:srgbClr val="DBB76C"/>
                </a:solidFill>
              </a:rPr>
              <a:t>watch?v</a:t>
            </a:r>
            <a:r>
              <a:rPr lang="en-US" sz="975" dirty="0">
                <a:solidFill>
                  <a:srgbClr val="DBB76C"/>
                </a:solidFill>
              </a:rPr>
              <a:t>=V43a-KxLFcg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00" y="1096397"/>
            <a:ext cx="5450507" cy="2765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83" y="1774359"/>
            <a:ext cx="2675207" cy="14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238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1595438"/>
            <a:ext cx="9144000" cy="1952625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3548063"/>
            <a:ext cx="9144000" cy="63500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224" name="组合 31"/>
          <p:cNvGrpSpPr>
            <a:grpSpLocks/>
          </p:cNvGrpSpPr>
          <p:nvPr/>
        </p:nvGrpSpPr>
        <p:grpSpPr bwMode="auto">
          <a:xfrm>
            <a:off x="2517149" y="2237379"/>
            <a:ext cx="4309726" cy="769938"/>
            <a:chOff x="0" y="0"/>
            <a:chExt cx="4311177" cy="769441"/>
          </a:xfrm>
        </p:grpSpPr>
        <p:sp>
          <p:nvSpPr>
            <p:cNvPr id="9225" name="文本框 29"/>
            <p:cNvSpPr txBox="1">
              <a:spLocks noChangeArrowheads="1"/>
            </p:cNvSpPr>
            <p:nvPr/>
          </p:nvSpPr>
          <p:spPr bwMode="auto">
            <a:xfrm>
              <a:off x="893706" y="100633"/>
              <a:ext cx="3417471" cy="645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3600" b="1" dirty="0" smtClean="0">
                  <a:solidFill>
                    <a:srgbClr val="1E1E1E"/>
                  </a:solidFill>
                  <a:latin typeface="方正兰亭黑_GBK" charset="0"/>
                  <a:ea typeface="方正兰亭黑_GBK" charset="0"/>
                </a:rPr>
                <a:t>何谓产业前沿？</a:t>
              </a:r>
              <a:endParaRPr lang="zh-CN" altLang="en-US" sz="3600" b="1" dirty="0">
                <a:solidFill>
                  <a:srgbClr val="1E1E1E"/>
                </a:solidFill>
                <a:latin typeface="方正兰亭黑_GBK" charset="0"/>
                <a:ea typeface="方正兰亭黑_GBK" charset="0"/>
              </a:endParaRPr>
            </a:p>
          </p:txBody>
        </p:sp>
        <p:sp>
          <p:nvSpPr>
            <p:cNvPr id="9226" name="文本框 30"/>
            <p:cNvSpPr txBox="1">
              <a:spLocks noChangeArrowheads="1"/>
            </p:cNvSpPr>
            <p:nvPr/>
          </p:nvSpPr>
          <p:spPr bwMode="auto">
            <a:xfrm>
              <a:off x="0" y="0"/>
              <a:ext cx="1055097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x-none" sz="4400" b="1">
                  <a:solidFill>
                    <a:srgbClr val="1E1E1E"/>
                  </a:solidFill>
                  <a:latin typeface="方正兰亭黑_GBK" charset="0"/>
                  <a:ea typeface="方正兰亭黑_GBK" charset="0"/>
                </a:rPr>
                <a:t>01.</a:t>
              </a:r>
              <a:endParaRPr lang="zh-CN" altLang="en-US" sz="4400" b="1">
                <a:solidFill>
                  <a:srgbClr val="1E1E1E"/>
                </a:solidFill>
                <a:latin typeface="方正兰亭黑_GBK" charset="0"/>
                <a:ea typeface="方正兰亭黑_GBK" charset="0"/>
              </a:endParaRPr>
            </a:p>
          </p:txBody>
        </p:sp>
      </p:grp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3048000" y="3027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3067050" y="2138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161953" y="239170"/>
            <a:ext cx="7982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BB76C"/>
                </a:solidFill>
                <a:latin typeface="Calibri Light" panose="020F0302020204030204" pitchFamily="34" charset="0"/>
              </a:rPr>
              <a:t>资本密集、技术密集的产业才能被归类为前沿。。。</a:t>
            </a:r>
            <a:endParaRPr lang="zh-CN" altLang="en-US" sz="2400" dirty="0">
              <a:solidFill>
                <a:srgbClr val="DBB76C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" name="Picture 2" descr="MDA Weapon Systems .jpg                                        0002ACAEMacintosh HD                   B60B21CE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36" y="1037857"/>
            <a:ext cx="4859423" cy="352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221784" y="1521334"/>
            <a:ext cx="3736982" cy="3394472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产业前沿的技术，多始于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rgbClr val="DBB76C"/>
                </a:solidFill>
              </a:rPr>
              <a:t>军事应用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物流、金融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规模化的智能生活产品，如智能手机等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4862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107051" y="291421"/>
            <a:ext cx="7982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BB76C"/>
                </a:solidFill>
                <a:latin typeface="Calibri Light" panose="020F0302020204030204" pitchFamily="34" charset="0"/>
              </a:rPr>
              <a:t>前沿与否取决于。。。</a:t>
            </a:r>
            <a:endParaRPr lang="zh-CN" altLang="en-US" sz="2400" dirty="0">
              <a:solidFill>
                <a:srgbClr val="DBB76C"/>
              </a:solidFill>
              <a:latin typeface="Calibri Light" panose="020F030202020403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255793" y="1625837"/>
            <a:ext cx="8597087" cy="3394472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三个基本度量衡：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rgbClr val="DBB76C"/>
                </a:solidFill>
              </a:rPr>
              <a:t>时间尺度：决策的速度和频率</a:t>
            </a:r>
            <a:endParaRPr lang="en-US" altLang="zh-CN" dirty="0">
              <a:solidFill>
                <a:srgbClr val="DBB76C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空间尺度：物流、金融与货币的全球普及性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决策质量：信息的可信度，如区块链认证技术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484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021874" y="282397"/>
            <a:ext cx="375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产业前沿的知识结构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1621711" y="1376378"/>
            <a:ext cx="6552010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产业的沿革历史</a:t>
            </a: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人物史、科技史、组织史／制度史</a:t>
            </a:r>
          </a:p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针对新技术的文献调研与引述的方法</a:t>
            </a: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类比机制、分类法、时间周期、产业分析报告等</a:t>
            </a:r>
          </a:p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撰写产业分析报告</a:t>
            </a: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从选题、报告大纲、进度追踪、版本控制、射高、发布等完整的产业分析报告的创作步骤</a:t>
            </a:r>
          </a:p>
        </p:txBody>
      </p:sp>
    </p:spTree>
    <p:extLst>
      <p:ext uri="{BB962C8B-B14F-4D97-AF65-F5344CB8AC3E}">
        <p14:creationId xmlns:p14="http://schemas.microsoft.com/office/powerpoint/2010/main" val="62416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231" y="28475"/>
            <a:ext cx="7886700" cy="73889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库恩教授的范式转移 循环结构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034" y="4458059"/>
            <a:ext cx="8229601" cy="797640"/>
          </a:xfrm>
        </p:spPr>
        <p:txBody>
          <a:bodyPr>
            <a:normAutofit/>
          </a:bodyPr>
          <a:lstStyle/>
          <a:p>
            <a:r>
              <a:rPr lang="zh-CN" altLang="en-US" sz="1350" dirty="0">
                <a:solidFill>
                  <a:srgbClr val="DBB76C"/>
                </a:solidFill>
              </a:rPr>
              <a:t>产业变革来自新科学知识或新工程科技所带来的“危机”，特别是认知过程中的各种困扰。</a:t>
            </a:r>
            <a:endParaRPr lang="en-US" sz="1350" dirty="0">
              <a:solidFill>
                <a:srgbClr val="DBB76C"/>
              </a:solidFill>
            </a:endParaRPr>
          </a:p>
          <a:p>
            <a:r>
              <a:rPr lang="en-US" sz="1350" dirty="0">
                <a:solidFill>
                  <a:srgbClr val="DBB76C"/>
                </a:solidFill>
              </a:rPr>
              <a:t>http://</a:t>
            </a:r>
            <a:r>
              <a:rPr lang="en-US" sz="1350" dirty="0" err="1">
                <a:solidFill>
                  <a:srgbClr val="DBB76C"/>
                </a:solidFill>
              </a:rPr>
              <a:t>www.thwink.org</a:t>
            </a:r>
            <a:r>
              <a:rPr lang="en-US" sz="1350" dirty="0">
                <a:solidFill>
                  <a:srgbClr val="DBB76C"/>
                </a:solidFill>
              </a:rPr>
              <a:t>/sustain/glossary/</a:t>
            </a:r>
            <a:r>
              <a:rPr lang="en-US" sz="1350" dirty="0" err="1">
                <a:solidFill>
                  <a:srgbClr val="DBB76C"/>
                </a:solidFill>
              </a:rPr>
              <a:t>KuhnCycle.htm</a:t>
            </a:r>
            <a:endParaRPr lang="en-US" sz="1350" dirty="0">
              <a:solidFill>
                <a:srgbClr val="DBB76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61" y="1004340"/>
            <a:ext cx="4324928" cy="3188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34" y="1193294"/>
            <a:ext cx="22764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613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266927" y="116554"/>
            <a:ext cx="7775545" cy="4960472"/>
            <a:chOff x="1689235" y="155405"/>
            <a:chExt cx="8658546" cy="6613963"/>
          </a:xfrm>
        </p:grpSpPr>
        <p:grpSp>
          <p:nvGrpSpPr>
            <p:cNvPr id="10" name="组合 9"/>
            <p:cNvGrpSpPr/>
            <p:nvPr/>
          </p:nvGrpSpPr>
          <p:grpSpPr>
            <a:xfrm>
              <a:off x="1791948" y="1677450"/>
              <a:ext cx="8453120" cy="4346802"/>
              <a:chOff x="1788160" y="1716959"/>
              <a:chExt cx="8453120" cy="434680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788160" y="1717895"/>
                <a:ext cx="8453120" cy="4345866"/>
                <a:chOff x="1788160" y="1717895"/>
                <a:chExt cx="8204778" cy="4345866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7950778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DBB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75">
                    <a:latin typeface="DengXian" charset="-122"/>
                    <a:ea typeface="DengXian" charset="-122"/>
                    <a:cs typeface="DengXian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5890549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DBB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75">
                    <a:latin typeface="DengXian" charset="-122"/>
                    <a:ea typeface="DengXian" charset="-122"/>
                    <a:cs typeface="DengXian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3848389" y="1717895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DBB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75">
                    <a:latin typeface="DengXian" charset="-122"/>
                    <a:ea typeface="DengXian" charset="-122"/>
                    <a:cs typeface="DengXian" charset="-122"/>
                  </a:endParaRPr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1788160" y="1717896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DBB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75">
                    <a:latin typeface="DengXian" charset="-122"/>
                    <a:ea typeface="DengXian" charset="-122"/>
                    <a:cs typeface="DengXian" charset="-122"/>
                  </a:endParaRPr>
                </a:p>
              </p:txBody>
            </p:sp>
          </p:grpSp>
          <p:sp>
            <p:nvSpPr>
              <p:cNvPr id="9" name="直角三角形 8"/>
              <p:cNvSpPr/>
              <p:nvPr/>
            </p:nvSpPr>
            <p:spPr>
              <a:xfrm rot="5400000" flipV="1">
                <a:off x="3377225" y="1726132"/>
                <a:ext cx="487945" cy="487945"/>
              </a:xfrm>
              <a:prstGeom prst="rtTriangle">
                <a:avLst/>
              </a:prstGeom>
              <a:solidFill>
                <a:srgbClr val="DBB76C"/>
              </a:solidFill>
              <a:ln>
                <a:solidFill>
                  <a:srgbClr val="DBB7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>
                  <a:latin typeface="DengXian" charset="-122"/>
                  <a:ea typeface="DengXian" charset="-122"/>
                  <a:cs typeface="DengXian" charset="-122"/>
                </a:endParaRPr>
              </a:p>
            </p:txBody>
          </p:sp>
          <p:sp>
            <p:nvSpPr>
              <p:cNvPr id="27" name="直角三角形 26"/>
              <p:cNvSpPr/>
              <p:nvPr/>
            </p:nvSpPr>
            <p:spPr>
              <a:xfrm rot="5400000" flipV="1">
                <a:off x="5522592" y="1726132"/>
                <a:ext cx="487945" cy="487945"/>
              </a:xfrm>
              <a:prstGeom prst="rtTriangle">
                <a:avLst/>
              </a:prstGeom>
              <a:solidFill>
                <a:srgbClr val="DBB76C"/>
              </a:solidFill>
              <a:ln>
                <a:solidFill>
                  <a:srgbClr val="DBB7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>
                  <a:latin typeface="DengXian" charset="-122"/>
                  <a:ea typeface="DengXian" charset="-122"/>
                  <a:cs typeface="DengXian" charset="-122"/>
                </a:endParaRPr>
              </a:p>
            </p:txBody>
          </p:sp>
          <p:sp>
            <p:nvSpPr>
              <p:cNvPr id="28" name="直角三角形 27"/>
              <p:cNvSpPr/>
              <p:nvPr/>
            </p:nvSpPr>
            <p:spPr>
              <a:xfrm rot="5400000" flipV="1">
                <a:off x="7591307" y="1726132"/>
                <a:ext cx="487945" cy="487945"/>
              </a:xfrm>
              <a:prstGeom prst="rtTriangle">
                <a:avLst/>
              </a:prstGeom>
              <a:solidFill>
                <a:srgbClr val="DBB76C"/>
              </a:solidFill>
              <a:ln>
                <a:solidFill>
                  <a:srgbClr val="DBB7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>
                  <a:latin typeface="DengXian" charset="-122"/>
                  <a:ea typeface="DengXian" charset="-122"/>
                  <a:cs typeface="DengXian" charset="-122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 rot="5400000" flipV="1">
                <a:off x="9726373" y="1716959"/>
                <a:ext cx="487945" cy="487945"/>
              </a:xfrm>
              <a:prstGeom prst="rtTriangle">
                <a:avLst/>
              </a:prstGeom>
              <a:solidFill>
                <a:srgbClr val="DBB76C"/>
              </a:solidFill>
              <a:ln>
                <a:solidFill>
                  <a:srgbClr val="DBB7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>
                  <a:latin typeface="DengXian" charset="-122"/>
                  <a:ea typeface="DengXian" charset="-122"/>
                  <a:cs typeface="DengXian" charset="-122"/>
                </a:endParaRP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1689236" y="954608"/>
              <a:ext cx="8658544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100" dirty="0">
                <a:solidFill>
                  <a:schemeClr val="bg2">
                    <a:lumMod val="25000"/>
                  </a:schemeClr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689236" y="155405"/>
              <a:ext cx="8658544" cy="713843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>
                <a:solidFill>
                  <a:schemeClr val="bg2">
                    <a:lumMod val="25000"/>
                  </a:schemeClr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689236" y="6083204"/>
              <a:ext cx="8658545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100" dirty="0">
                <a:solidFill>
                  <a:schemeClr val="bg2">
                    <a:lumMod val="25000"/>
                  </a:schemeClr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31021" y="1807068"/>
              <a:ext cx="125122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Effects</a:t>
              </a:r>
              <a:endParaRPr lang="zh-CN" alt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4191" y="1807068"/>
              <a:ext cx="117694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Output</a:t>
              </a:r>
              <a:endParaRPr lang="zh-CN" alt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577361" y="1807068"/>
              <a:ext cx="126898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Process</a:t>
              </a:r>
              <a:endParaRPr lang="zh-CN" alt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33250" y="1807068"/>
              <a:ext cx="97450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Input</a:t>
              </a:r>
              <a:endParaRPr lang="zh-CN" alt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8" name="Rounded Rectangle 7"/>
            <p:cNvSpPr/>
            <p:nvPr/>
          </p:nvSpPr>
          <p:spPr>
            <a:xfrm>
              <a:off x="1689236" y="946372"/>
              <a:ext cx="180100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Goal</a:t>
              </a:r>
              <a:endParaRPr 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9" name="Rounded Rectangle 7"/>
            <p:cNvSpPr/>
            <p:nvPr/>
          </p:nvSpPr>
          <p:spPr>
            <a:xfrm>
              <a:off x="1689235" y="155405"/>
              <a:ext cx="180100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Background</a:t>
              </a:r>
              <a:endParaRPr 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22" name="Rounded Rectangle 7"/>
            <p:cNvSpPr/>
            <p:nvPr/>
          </p:nvSpPr>
          <p:spPr>
            <a:xfrm>
              <a:off x="1712905" y="6083204"/>
              <a:ext cx="2333013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10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External </a:t>
              </a:r>
              <a:r>
                <a:rPr lang="en-US" altLang="zh-CN" sz="2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Factors</a:t>
              </a:r>
              <a:endParaRPr 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074" y="-14287"/>
            <a:ext cx="1315636" cy="5157788"/>
            <a:chOff x="-80966" y="-19050"/>
            <a:chExt cx="1443043" cy="6877051"/>
          </a:xfrm>
        </p:grpSpPr>
        <p:sp>
          <p:nvSpPr>
            <p:cNvPr id="50" name="任意多边形 49"/>
            <p:cNvSpPr/>
            <p:nvPr/>
          </p:nvSpPr>
          <p:spPr>
            <a:xfrm rot="16200000" flipV="1">
              <a:off x="-2489564" y="2408598"/>
              <a:ext cx="6260239" cy="144304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rgbClr val="DBB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+mn-ea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 rot="16200000" flipV="1">
              <a:off x="-2557704" y="2938221"/>
              <a:ext cx="6396518" cy="144304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+mn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rot="16200000" flipV="1">
              <a:off x="-529500" y="638885"/>
              <a:ext cx="2419074" cy="1103204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-14487" y="1701021"/>
            <a:ext cx="1302669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Demo</a:t>
            </a:r>
            <a:r>
              <a:rPr lang="zh-CN" altLang="en-US" sz="2400" dirty="0" smtClean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How 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a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LM Works</a:t>
            </a:r>
            <a:r>
              <a:rPr lang="zh-CN" altLang="en-US" sz="2400" dirty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？</a:t>
            </a:r>
          </a:p>
        </p:txBody>
      </p:sp>
      <p:sp>
        <p:nvSpPr>
          <p:cNvPr id="31" name="Rectangle 11"/>
          <p:cNvSpPr/>
          <p:nvPr/>
        </p:nvSpPr>
        <p:spPr>
          <a:xfrm>
            <a:off x="7237957" y="1690844"/>
            <a:ext cx="1468664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Publicly available information sources and lecture-based material on Industry Analysis Techniques </a:t>
            </a:r>
          </a:p>
          <a:p>
            <a:pPr marL="128588" indent="-128588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Digital Publishing platform for supporting the creation of </a:t>
            </a:r>
            <a:r>
              <a:rPr lang="en-US" sz="1050" b="1" dirty="0">
                <a:solidFill>
                  <a:schemeClr val="bg1"/>
                </a:solidFill>
              </a:rPr>
              <a:t>IAR</a:t>
            </a:r>
            <a:r>
              <a:rPr lang="en-US" sz="1050" dirty="0">
                <a:solidFill>
                  <a:schemeClr val="bg1"/>
                </a:solidFill>
              </a:rPr>
              <a:t> in different formats, including a wiki-style website.</a:t>
            </a:r>
          </a:p>
          <a:p>
            <a:pPr marL="128588" indent="-128588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Guest-lecturers and in-person counseling for students’</a:t>
            </a:r>
            <a:r>
              <a:rPr lang="en-US" sz="1050" b="1" dirty="0">
                <a:solidFill>
                  <a:schemeClr val="bg1"/>
                </a:solidFill>
              </a:rPr>
              <a:t> IAR</a:t>
            </a:r>
            <a:r>
              <a:rPr lang="en-US" sz="1050" dirty="0">
                <a:solidFill>
                  <a:schemeClr val="bg1"/>
                </a:solidFill>
              </a:rPr>
              <a:t> creation process</a:t>
            </a:r>
          </a:p>
        </p:txBody>
      </p:sp>
      <p:sp>
        <p:nvSpPr>
          <p:cNvPr id="34" name="TextBox 12"/>
          <p:cNvSpPr txBox="1"/>
          <p:nvPr/>
        </p:nvSpPr>
        <p:spPr>
          <a:xfrm>
            <a:off x="5318530" y="1700500"/>
            <a:ext cx="1603526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Expose students to interact with each other.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Lead students to engage in a computational approach</a:t>
            </a:r>
          </a:p>
          <a:p>
            <a:pPr marL="214313" indent="-214313">
              <a:buFont typeface="Arial" charset="0"/>
              <a:buChar char="•"/>
            </a:pPr>
            <a:r>
              <a:rPr lang="en-US" altLang="zh-CN" sz="1050" dirty="0">
                <a:solidFill>
                  <a:schemeClr val="bg1"/>
                </a:solidFill>
              </a:rPr>
              <a:t>Use tools for </a:t>
            </a:r>
            <a:r>
              <a:rPr lang="en-US" sz="1050" dirty="0">
                <a:solidFill>
                  <a:schemeClr val="bg1"/>
                </a:solidFill>
              </a:rPr>
              <a:t>collaborative authoring process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Use Information Technology Industry as the main theme</a:t>
            </a:r>
          </a:p>
        </p:txBody>
      </p:sp>
      <p:sp>
        <p:nvSpPr>
          <p:cNvPr id="35" name="TextBox 25"/>
          <p:cNvSpPr txBox="1"/>
          <p:nvPr/>
        </p:nvSpPr>
        <p:spPr>
          <a:xfrm>
            <a:off x="3333737" y="1681318"/>
            <a:ext cx="1642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A team-based Industry Analysis Report(</a:t>
            </a:r>
            <a:r>
              <a:rPr lang="en-US" sz="1050" b="1" dirty="0">
                <a:solidFill>
                  <a:schemeClr val="bg1"/>
                </a:solidFill>
              </a:rPr>
              <a:t>IAR</a:t>
            </a:r>
            <a:r>
              <a:rPr lang="en-US" sz="1050" dirty="0">
                <a:solidFill>
                  <a:schemeClr val="bg1"/>
                </a:solidFill>
              </a:rPr>
              <a:t>) according to XLP-based Digital Publishing Process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Learning Process Data on </a:t>
            </a:r>
            <a:r>
              <a:rPr lang="en-US" sz="1050" b="1" dirty="0">
                <a:solidFill>
                  <a:schemeClr val="bg1"/>
                </a:solidFill>
              </a:rPr>
              <a:t>Wiki</a:t>
            </a:r>
            <a:r>
              <a:rPr lang="en-US" sz="1050" dirty="0">
                <a:solidFill>
                  <a:schemeClr val="bg1"/>
                </a:solidFill>
              </a:rPr>
              <a:t> and </a:t>
            </a:r>
            <a:r>
              <a:rPr lang="en-US" sz="1050" b="1" dirty="0" err="1">
                <a:solidFill>
                  <a:schemeClr val="bg1"/>
                </a:solidFill>
              </a:rPr>
              <a:t>Gitlab</a:t>
            </a:r>
            <a:r>
              <a:rPr lang="en-US" sz="1050" dirty="0">
                <a:solidFill>
                  <a:schemeClr val="bg1"/>
                </a:solidFill>
              </a:rPr>
              <a:t> that shows contribution of individuals and teams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Provide reusable components for future </a:t>
            </a:r>
            <a:r>
              <a:rPr lang="en-US" sz="1050" b="1" dirty="0">
                <a:solidFill>
                  <a:schemeClr val="bg1"/>
                </a:solidFill>
              </a:rPr>
              <a:t>IAR</a:t>
            </a:r>
            <a:r>
              <a:rPr lang="en-US" sz="1050" dirty="0">
                <a:solidFill>
                  <a:schemeClr val="bg1"/>
                </a:solidFill>
              </a:rPr>
              <a:t> production use, including refined constitution and data analysis algorithms</a:t>
            </a:r>
          </a:p>
        </p:txBody>
      </p:sp>
      <p:sp>
        <p:nvSpPr>
          <p:cNvPr id="36" name="TextBox 27"/>
          <p:cNvSpPr txBox="1"/>
          <p:nvPr/>
        </p:nvSpPr>
        <p:spPr>
          <a:xfrm>
            <a:off x="1526704" y="1690844"/>
            <a:ext cx="1478162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altLang="zh-CN" sz="1050" dirty="0">
                <a:solidFill>
                  <a:schemeClr val="bg1"/>
                </a:solidFill>
              </a:rPr>
              <a:t>Engage</a:t>
            </a:r>
            <a:r>
              <a:rPr lang="en-US" sz="1050" dirty="0">
                <a:solidFill>
                  <a:schemeClr val="bg1"/>
                </a:solidFill>
              </a:rPr>
              <a:t> in a data-intensive approach to analyzing publicly available information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Operate a collaborative authoring process to create an Industry-Analysis Reports(IAR) in multiple formats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Leave a trust-worthy data trace for future students</a:t>
            </a:r>
          </a:p>
        </p:txBody>
      </p:sp>
      <p:sp>
        <p:nvSpPr>
          <p:cNvPr id="37" name="TextBox 25"/>
          <p:cNvSpPr txBox="1"/>
          <p:nvPr/>
        </p:nvSpPr>
        <p:spPr>
          <a:xfrm>
            <a:off x="2709543" y="709780"/>
            <a:ext cx="632673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975" dirty="0">
                <a:solidFill>
                  <a:schemeClr val="bg1"/>
                </a:solidFill>
                <a:cs typeface="黑体"/>
              </a:rPr>
              <a:t>Guide</a:t>
            </a:r>
            <a:r>
              <a:rPr lang="zh-TW" altLang="en-US" sz="975" dirty="0">
                <a:solidFill>
                  <a:schemeClr val="bg1"/>
                </a:solidFill>
                <a:cs typeface="黑体"/>
              </a:rPr>
              <a:t> </a:t>
            </a:r>
            <a:r>
              <a:rPr lang="en-US" altLang="zh-CN" sz="975" dirty="0">
                <a:solidFill>
                  <a:schemeClr val="bg1"/>
                </a:solidFill>
                <a:cs typeface="黑体"/>
              </a:rPr>
              <a:t>students to collect and filter information so that we can use trust-worthy info to produce meaningful what-if scenarios/simulations in this fast paced world </a:t>
            </a:r>
          </a:p>
        </p:txBody>
      </p:sp>
      <p:sp>
        <p:nvSpPr>
          <p:cNvPr id="38" name="TextBox 25"/>
          <p:cNvSpPr txBox="1"/>
          <p:nvPr/>
        </p:nvSpPr>
        <p:spPr>
          <a:xfrm>
            <a:off x="2658854" y="159751"/>
            <a:ext cx="637742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975" dirty="0">
                <a:solidFill>
                  <a:schemeClr val="bg1"/>
                </a:solidFill>
                <a:latin typeface="+mn-lt"/>
                <a:ea typeface="SimHei" charset="-122"/>
                <a:cs typeface="SimHei" charset="-122"/>
              </a:rPr>
              <a:t>In the upcoming world of Super-human AI, a massive wave of opportunities are lying on the frontiers of industries.</a:t>
            </a:r>
          </a:p>
        </p:txBody>
      </p:sp>
      <p:sp>
        <p:nvSpPr>
          <p:cNvPr id="39" name="TextBox 25"/>
          <p:cNvSpPr txBox="1"/>
          <p:nvPr/>
        </p:nvSpPr>
        <p:spPr>
          <a:xfrm>
            <a:off x="3363209" y="4555279"/>
            <a:ext cx="551416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975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Latest news and social trends that might affect the focus of discussion</a:t>
            </a:r>
          </a:p>
          <a:p>
            <a:pPr marL="214313" indent="-214313">
              <a:buFont typeface="Arial" charset="0"/>
              <a:buChar char="•"/>
            </a:pPr>
            <a:r>
              <a:rPr lang="en-US" sz="975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Students’ personal interests and capabilities</a:t>
            </a:r>
          </a:p>
        </p:txBody>
      </p:sp>
    </p:spTree>
    <p:extLst>
      <p:ext uri="{BB962C8B-B14F-4D97-AF65-F5344CB8AC3E}">
        <p14:creationId xmlns:p14="http://schemas.microsoft.com/office/powerpoint/2010/main" val="15270040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704" y="61984"/>
            <a:ext cx="7886700" cy="75653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创新过程的必然产物：新的词汇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18884" y="1138769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常态科学知识</a:t>
            </a:r>
            <a:endParaRPr lang="en-US" altLang="zh-CN" sz="1800" dirty="0"/>
          </a:p>
          <a:p>
            <a:pPr algn="ctr"/>
            <a:r>
              <a:rPr lang="zh-CN" altLang="en-US" sz="1800" dirty="0"/>
              <a:t>约定成俗的隐喻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3527136" y="2737244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发生动摇的科学体系</a:t>
            </a:r>
            <a:endParaRPr lang="en-US" altLang="zh-CN" sz="1800" dirty="0"/>
          </a:p>
          <a:p>
            <a:pPr algn="ctr"/>
            <a:r>
              <a:rPr lang="zh-CN" altLang="en-US" sz="1800" dirty="0"/>
              <a:t>容易混淆的语言习惯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5856483" y="1138769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革命性的科学体系</a:t>
            </a:r>
            <a:endParaRPr lang="en-US" altLang="zh-CN" sz="1800" dirty="0"/>
          </a:p>
          <a:p>
            <a:pPr algn="ctr"/>
            <a:r>
              <a:rPr lang="zh-CN" altLang="en-US" sz="1800" dirty="0"/>
              <a:t>具有洞悉力的隐喻</a:t>
            </a:r>
            <a:endParaRPr lang="en-US" sz="1800" dirty="0"/>
          </a:p>
        </p:txBody>
      </p:sp>
      <p:cxnSp>
        <p:nvCxnSpPr>
          <p:cNvPr id="6" name="Straight Arrow Connector 5"/>
          <p:cNvCxnSpPr>
            <a:stCxn id="8" idx="1"/>
            <a:endCxn id="4" idx="3"/>
          </p:cNvCxnSpPr>
          <p:nvPr/>
        </p:nvCxnSpPr>
        <p:spPr>
          <a:xfrm flipH="1">
            <a:off x="3255210" y="1710269"/>
            <a:ext cx="2601273" cy="0"/>
          </a:xfrm>
          <a:prstGeom prst="straightConnector1">
            <a:avLst/>
          </a:prstGeom>
          <a:ln w="63500">
            <a:solidFill>
              <a:srgbClr val="DBB7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7" idx="1"/>
          </p:cNvCxnSpPr>
          <p:nvPr/>
        </p:nvCxnSpPr>
        <p:spPr>
          <a:xfrm>
            <a:off x="2137047" y="2281769"/>
            <a:ext cx="1390089" cy="1026975"/>
          </a:xfrm>
          <a:prstGeom prst="straightConnector1">
            <a:avLst/>
          </a:prstGeom>
          <a:ln w="63500">
            <a:solidFill>
              <a:srgbClr val="DBB7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8" idx="2"/>
          </p:cNvCxnSpPr>
          <p:nvPr/>
        </p:nvCxnSpPr>
        <p:spPr>
          <a:xfrm flipV="1">
            <a:off x="5763462" y="2281769"/>
            <a:ext cx="1211184" cy="1026975"/>
          </a:xfrm>
          <a:prstGeom prst="straightConnector1">
            <a:avLst/>
          </a:prstGeom>
          <a:ln w="63500">
            <a:solidFill>
              <a:srgbClr val="DBB7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226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444" y="124659"/>
            <a:ext cx="8795883" cy="69126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创新的关键词：</a:t>
            </a:r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Incommensurability </a:t>
            </a:r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（不可通约）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12126" y="1415469"/>
            <a:ext cx="8229600" cy="59379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当非洲原住民都使用微信支付时。。。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33" y="1818545"/>
            <a:ext cx="4059335" cy="24356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07222" y="4789671"/>
            <a:ext cx="4929555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DBB76C"/>
                </a:solidFill>
              </a:rPr>
              <a:t>http://</a:t>
            </a:r>
            <a:r>
              <a:rPr lang="en-US" sz="975" dirty="0" err="1">
                <a:solidFill>
                  <a:srgbClr val="DBB76C"/>
                </a:solidFill>
              </a:rPr>
              <a:t>foodtank.com</a:t>
            </a:r>
            <a:r>
              <a:rPr lang="en-US" sz="975" dirty="0">
                <a:solidFill>
                  <a:srgbClr val="DBB76C"/>
                </a:solidFill>
              </a:rPr>
              <a:t>/news/2015/01/five-ways-cell-phones-are-changing-agriculture-in-</a:t>
            </a:r>
            <a:r>
              <a:rPr lang="en-US" sz="975" dirty="0" err="1">
                <a:solidFill>
                  <a:srgbClr val="DBB76C"/>
                </a:solidFill>
              </a:rPr>
              <a:t>africa</a:t>
            </a:r>
            <a:endParaRPr lang="en-US" sz="975" dirty="0">
              <a:solidFill>
                <a:srgbClr val="DBB76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768" y="4360326"/>
            <a:ext cx="2300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</a:rPr>
              <a:t>一带一路的重要战略据点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417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78094" y="1268016"/>
          <a:ext cx="8187813" cy="3449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271"/>
                <a:gridCol w="2729271"/>
                <a:gridCol w="2729271"/>
              </a:tblGrid>
              <a:tr h="7051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300" dirty="0" smtClean="0"/>
                        <a:t>代表性公司</a:t>
                      </a:r>
                      <a:endParaRPr lang="en-US" sz="33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产品类别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变革本质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</a:tr>
              <a:tr h="686068">
                <a:tc>
                  <a:txBody>
                    <a:bodyPr/>
                    <a:lstStyle/>
                    <a:p>
                      <a:pPr algn="ctr"/>
                      <a:endParaRPr lang="en-US" sz="33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信息处理器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认知革命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</a:tr>
              <a:tr h="686068">
                <a:tc>
                  <a:txBody>
                    <a:bodyPr/>
                    <a:lstStyle/>
                    <a:p>
                      <a:pPr algn="ctr"/>
                      <a:endParaRPr lang="en-US" sz="33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并发处理器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农业革命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</a:tr>
              <a:tr h="686068">
                <a:tc>
                  <a:txBody>
                    <a:bodyPr/>
                    <a:lstStyle/>
                    <a:p>
                      <a:pPr algn="ctr"/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移动处理器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商业革命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</a:tr>
              <a:tr h="686068">
                <a:tc>
                  <a:txBody>
                    <a:bodyPr/>
                    <a:lstStyle/>
                    <a:p>
                      <a:pPr algn="ctr"/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多元处理器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科学革命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097" y="10431"/>
            <a:ext cx="7886700" cy="9937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未来简史作者的分析 </a:t>
            </a:r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Yuval Harari P.390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22</a:t>
            </a:fld>
            <a:endParaRPr lang="uk-UA"/>
          </a:p>
        </p:txBody>
      </p:sp>
      <p:grpSp>
        <p:nvGrpSpPr>
          <p:cNvPr id="11" name="Group 10"/>
          <p:cNvGrpSpPr/>
          <p:nvPr/>
        </p:nvGrpSpPr>
        <p:grpSpPr>
          <a:xfrm>
            <a:off x="1088436" y="2053306"/>
            <a:ext cx="1353104" cy="2541786"/>
            <a:chOff x="1451248" y="2737741"/>
            <a:chExt cx="1804138" cy="3389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849" y="2737741"/>
              <a:ext cx="943227" cy="6254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849" y="3642899"/>
              <a:ext cx="943227" cy="69481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1248" y="5520749"/>
              <a:ext cx="1804138" cy="6060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1248" y="4617475"/>
              <a:ext cx="1798902" cy="551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239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1953" y="-35996"/>
            <a:ext cx="7886700" cy="99377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工业大国的产业观点为何？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4808877" cy="339447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美国</a:t>
            </a:r>
            <a:r>
              <a:rPr lang="en-US" sz="2000" dirty="0">
                <a:solidFill>
                  <a:schemeClr val="bg1"/>
                </a:solidFill>
              </a:rPr>
              <a:t>: Cyber-physical Systems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德国</a:t>
            </a:r>
            <a:r>
              <a:rPr lang="en-US" sz="2000" dirty="0">
                <a:solidFill>
                  <a:schemeClr val="bg1"/>
                </a:solidFill>
              </a:rPr>
              <a:t>: Industry 4.0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日本</a:t>
            </a:r>
            <a:r>
              <a:rPr lang="en-US" sz="2000" dirty="0">
                <a:solidFill>
                  <a:schemeClr val="bg1"/>
                </a:solidFill>
              </a:rPr>
              <a:t>: Innovation </a:t>
            </a:r>
            <a:r>
              <a:rPr lang="en-US" altLang="zh-CN" sz="2000" dirty="0">
                <a:solidFill>
                  <a:schemeClr val="bg1"/>
                </a:solidFill>
              </a:rPr>
              <a:t>20</a:t>
            </a:r>
            <a:r>
              <a:rPr lang="en-US" sz="2000" dirty="0">
                <a:solidFill>
                  <a:schemeClr val="bg1"/>
                </a:solidFill>
              </a:rPr>
              <a:t>25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中国</a:t>
            </a:r>
            <a:r>
              <a:rPr lang="en-US" sz="2000" dirty="0">
                <a:solidFill>
                  <a:schemeClr val="bg1"/>
                </a:solidFill>
              </a:rPr>
              <a:t>: China Manufacturing 2025</a:t>
            </a:r>
          </a:p>
          <a:p>
            <a:pPr lvl="1"/>
            <a:r>
              <a:rPr lang="fi-FI" sz="1050" dirty="0">
                <a:solidFill>
                  <a:srgbClr val="DBB76C"/>
                </a:solidFill>
              </a:rPr>
              <a:t>http://www.miit.gov.cn/n11293472/n11293832/n11293907/n11368223/16489095.html</a:t>
            </a:r>
            <a:endParaRPr lang="en-US" sz="1050" dirty="0">
              <a:solidFill>
                <a:srgbClr val="DBB76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560" y="1301122"/>
            <a:ext cx="3302241" cy="3191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8231" y="4799466"/>
            <a:ext cx="2857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BB76C"/>
                </a:solidFill>
              </a:rPr>
              <a:t>Published by US Department of Commerce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48" t="15124" r="8038"/>
          <a:stretch/>
        </p:blipFill>
        <p:spPr>
          <a:xfrm>
            <a:off x="1047863" y="3456894"/>
            <a:ext cx="4218215" cy="13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8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890" y="0"/>
            <a:ext cx="7886700" cy="9937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美国：</a:t>
            </a:r>
            <a:r>
              <a:rPr lang="en-US" altLang="zh-CN" sz="2400" dirty="0" smtClean="0">
                <a:solidFill>
                  <a:srgbClr val="DBB76C"/>
                </a:solidFill>
              </a:rPr>
              <a:t>Cyber-Physical Systems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所谓的</a:t>
            </a:r>
            <a:r>
              <a:rPr lang="en-US" altLang="zh-CN" sz="2000" dirty="0" smtClean="0">
                <a:solidFill>
                  <a:schemeClr val="bg1"/>
                </a:solidFill>
              </a:rPr>
              <a:t>Cyber-Physical Systems</a:t>
            </a: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是一套综合智能交通、机器人、和网络化计算资源和智能硬件的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685800" lvl="2" indent="0">
              <a:buNone/>
            </a:pPr>
            <a:r>
              <a:rPr lang="zh-CN" altLang="en-US" sz="3600" dirty="0">
                <a:solidFill>
                  <a:srgbClr val="DBB76C"/>
                </a:solidFill>
              </a:rPr>
              <a:t>物理世界掌控系统</a:t>
            </a:r>
            <a:endParaRPr lang="en-US" altLang="zh-CN" sz="3600" dirty="0">
              <a:solidFill>
                <a:srgbClr val="DBB76C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主要科研经费持续来自政府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国防单位、与其保持产业绝对优势的战略投资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35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4021" y="0"/>
            <a:ext cx="7886700" cy="9937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德国</a:t>
            </a:r>
            <a:r>
              <a:rPr lang="en-US" altLang="zh-CN" sz="2400" dirty="0" smtClean="0">
                <a:solidFill>
                  <a:srgbClr val="DBB76C"/>
                </a:solidFill>
              </a:rPr>
              <a:t>: Industry 4.0 (</a:t>
            </a:r>
            <a:r>
              <a:rPr lang="zh-CN" altLang="en-US" sz="2400" dirty="0" smtClean="0">
                <a:solidFill>
                  <a:srgbClr val="DBB76C"/>
                </a:solidFill>
              </a:rPr>
              <a:t>工业</a:t>
            </a:r>
            <a:r>
              <a:rPr lang="en-US" altLang="zh-CN" sz="2400" dirty="0" smtClean="0">
                <a:solidFill>
                  <a:srgbClr val="DBB76C"/>
                </a:solidFill>
              </a:rPr>
              <a:t>4.0</a:t>
            </a:r>
            <a:r>
              <a:rPr lang="zh-CN" altLang="en-US" sz="2400" dirty="0" smtClean="0">
                <a:solidFill>
                  <a:srgbClr val="DBB76C"/>
                </a:solidFill>
              </a:rPr>
              <a:t>）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德国的</a:t>
            </a:r>
            <a:r>
              <a:rPr lang="en-US" altLang="zh-CN" sz="2000" dirty="0" smtClean="0">
                <a:solidFill>
                  <a:schemeClr val="bg1"/>
                </a:solidFill>
              </a:rPr>
              <a:t>Industry 4.0</a:t>
            </a: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是一套利用信息技术以及先进德制造工艺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685800" lvl="2" indent="0">
              <a:buNone/>
            </a:pPr>
            <a:r>
              <a:rPr lang="zh-CN" altLang="en-US" sz="3600" dirty="0">
                <a:solidFill>
                  <a:srgbClr val="DBB76C"/>
                </a:solidFill>
              </a:rPr>
              <a:t>为高工资国家人民保证福利的生产技术</a:t>
            </a:r>
            <a:endParaRPr lang="en-US" altLang="zh-CN" sz="3600" dirty="0">
              <a:solidFill>
                <a:srgbClr val="DBB76C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主要科研经费持续来自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政府和大型汽车产业的经济支柱型战略投资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3989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724" y="0"/>
            <a:ext cx="7886700" cy="9937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中国制造</a:t>
            </a:r>
            <a:r>
              <a:rPr lang="en-US" altLang="zh-CN" sz="2400" dirty="0" smtClean="0">
                <a:solidFill>
                  <a:srgbClr val="DBB76C"/>
                </a:solidFill>
              </a:rPr>
              <a:t>2025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中国的中国制造</a:t>
            </a:r>
            <a:r>
              <a:rPr lang="en-US" altLang="zh-CN" dirty="0" smtClean="0">
                <a:solidFill>
                  <a:schemeClr val="bg1"/>
                </a:solidFill>
              </a:rPr>
              <a:t>2025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是一套参考日本与德国的战略之后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685800" lvl="2" indent="0">
              <a:buNone/>
            </a:pPr>
            <a:r>
              <a:rPr lang="zh-CN" altLang="en-US" sz="3600" dirty="0">
                <a:solidFill>
                  <a:srgbClr val="DBB76C"/>
                </a:solidFill>
              </a:rPr>
              <a:t>为提高中国制造全球竞争力的生产技术</a:t>
            </a:r>
            <a:endParaRPr lang="en-US" altLang="zh-CN" sz="3600" dirty="0">
              <a:solidFill>
                <a:srgbClr val="DBB76C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主要科研经费持续来自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政府和各类型产业的生产自动化投资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344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2370" y="371927"/>
            <a:ext cx="9332940" cy="274234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亚马逊提供</a:t>
            </a:r>
            <a:r>
              <a:rPr lang="zh-CN" altLang="en-US" sz="2400" dirty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计算</a:t>
            </a:r>
            <a:r>
              <a:rPr lang="zh-CN" altLang="en-US" sz="2400" dirty="0" smtClean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平台派遣</a:t>
            </a:r>
            <a:r>
              <a:rPr lang="zh-CN" altLang="en-US" sz="2400" dirty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技术架</a:t>
            </a:r>
            <a:r>
              <a:rPr lang="zh-CN" altLang="en-US" sz="2400" dirty="0" smtClean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构师到</a:t>
            </a:r>
            <a:r>
              <a:rPr lang="zh-CN" altLang="en-US" sz="2400" dirty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各学校推广其全球计算资源</a:t>
            </a:r>
            <a:endParaRPr lang="en-US" sz="2400" dirty="0">
              <a:solidFill>
                <a:srgbClr val="DBB76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-139031" y="3269446"/>
            <a:ext cx="9144000" cy="6470"/>
          </a:xfrm>
          <a:prstGeom prst="line">
            <a:avLst/>
          </a:prstGeom>
          <a:ln w="19050" cmpd="dbl">
            <a:solidFill>
              <a:schemeClr val="tx1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816500" y="423040"/>
            <a:ext cx="4338" cy="4720461"/>
          </a:xfrm>
          <a:prstGeom prst="line">
            <a:avLst/>
          </a:prstGeom>
          <a:ln w="19050" cmpd="dbl">
            <a:solidFill>
              <a:schemeClr val="tx1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217464" y="423040"/>
            <a:ext cx="4338" cy="4720461"/>
          </a:xfrm>
          <a:prstGeom prst="line">
            <a:avLst/>
          </a:prstGeom>
          <a:ln w="19050" cmpd="dbl">
            <a:solidFill>
              <a:schemeClr val="tx1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-79402" y="1017745"/>
            <a:ext cx="2954571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7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只在你使用的时候才给基础设施付费，不需要事先固定投资</a:t>
            </a:r>
            <a:endParaRPr lang="en-US" sz="78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792428" y="1016745"/>
            <a:ext cx="2954571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buNone/>
              <a:defRPr sz="788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您不再需要猜测容量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166493" y="1017791"/>
            <a:ext cx="2954571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buNone/>
              <a:defRPr sz="788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增加创新：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更快的尝试并且低成本、低风险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00661" y="3269447"/>
            <a:ext cx="1207723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buNone/>
              <a:defRPr sz="788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摆脱无差异化的</a:t>
            </a:r>
            <a:r>
              <a:rPr lang="en-US" altLang="en-US" dirty="0" err="1">
                <a:solidFill>
                  <a:schemeClr val="bg1"/>
                </a:solidFill>
              </a:rPr>
              <a:t>工作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619930" y="3292320"/>
            <a:ext cx="1365131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buNone/>
              <a:defRPr sz="788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数分钟就可全球化部署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767503" y="3292320"/>
            <a:ext cx="1365131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buNone/>
              <a:defRPr sz="788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en-US" dirty="0">
                <a:solidFill>
                  <a:schemeClr val="bg1"/>
                </a:solidFill>
              </a:rPr>
              <a:t>整体成本降低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"/>
          <p:cNvSpPr>
            <a:spLocks/>
          </p:cNvSpPr>
          <p:nvPr/>
        </p:nvSpPr>
        <p:spPr bwMode="auto">
          <a:xfrm>
            <a:off x="-102670" y="1591216"/>
            <a:ext cx="1246895" cy="29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defTabSz="685783"/>
            <a:r>
              <a:rPr lang="zh-CN" altLang="en-US" sz="97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rPr>
              <a:t>传统自建方式</a:t>
            </a:r>
            <a:endParaRPr lang="en-US" sz="975" dirty="0">
              <a:solidFill>
                <a:schemeClr val="bg1"/>
              </a:solidFill>
              <a:latin typeface="Arial"/>
              <a:ea typeface="Arial"/>
              <a:cs typeface="Arial"/>
              <a:sym typeface="Sketchetik Light" charset="0"/>
            </a:endParaRPr>
          </a:p>
        </p:txBody>
      </p:sp>
      <p:sp>
        <p:nvSpPr>
          <p:cNvPr id="25" name="Rectangle 2"/>
          <p:cNvSpPr>
            <a:spLocks/>
          </p:cNvSpPr>
          <p:nvPr/>
        </p:nvSpPr>
        <p:spPr bwMode="auto">
          <a:xfrm>
            <a:off x="1353037" y="1375261"/>
            <a:ext cx="1229663" cy="78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defTabSz="685783">
              <a:lnSpc>
                <a:spcPct val="150000"/>
              </a:lnSpc>
            </a:pPr>
            <a:r>
              <a:rPr lang="en-US" sz="142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rPr>
              <a:t>$0</a:t>
            </a:r>
            <a:r>
              <a:rPr lang="zh-CN" altLang="en-US" sz="142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rPr>
              <a:t>启动成本</a:t>
            </a:r>
            <a:endParaRPr lang="en-US" sz="1425" dirty="0">
              <a:solidFill>
                <a:schemeClr val="bg1"/>
              </a:solidFill>
              <a:latin typeface="Arial"/>
              <a:ea typeface="Arial"/>
              <a:cs typeface="Arial"/>
              <a:sym typeface="Sketchetik Light" charset="0"/>
            </a:endParaRPr>
          </a:p>
          <a:p>
            <a:pPr algn="ctr" defTabSz="685783">
              <a:lnSpc>
                <a:spcPct val="150000"/>
              </a:lnSpc>
            </a:pPr>
            <a:r>
              <a:rPr lang="zh-CN" altLang="en-US" sz="142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rPr>
              <a:t>随用随付费</a:t>
            </a:r>
            <a:endParaRPr lang="en-US" sz="1425" dirty="0">
              <a:solidFill>
                <a:schemeClr val="bg1"/>
              </a:solidFill>
              <a:latin typeface="Arial"/>
              <a:ea typeface="Arial"/>
              <a:cs typeface="Arial"/>
              <a:sym typeface="Sketchetik Light" charset="0"/>
            </a:endParaRPr>
          </a:p>
        </p:txBody>
      </p:sp>
      <p:pic>
        <p:nvPicPr>
          <p:cNvPr id="26" name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1564" y="2126791"/>
            <a:ext cx="1337718" cy="50123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7" name="Group 3"/>
          <p:cNvGrpSpPr/>
          <p:nvPr/>
        </p:nvGrpSpPr>
        <p:grpSpPr>
          <a:xfrm flipH="1">
            <a:off x="79347" y="1971192"/>
            <a:ext cx="1123540" cy="812435"/>
            <a:chOff x="1135919" y="1668021"/>
            <a:chExt cx="2923769" cy="1527583"/>
          </a:xfrm>
        </p:grpSpPr>
        <p:pic>
          <p:nvPicPr>
            <p:cNvPr id="28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5919" y="1838406"/>
              <a:ext cx="1306981" cy="1120269"/>
            </a:xfrm>
            <a:prstGeom prst="rect">
              <a:avLst/>
            </a:prstGeom>
          </p:spPr>
        </p:pic>
        <p:pic>
          <p:nvPicPr>
            <p:cNvPr id="29" name="Picture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7507" y="1668021"/>
              <a:ext cx="1782181" cy="1527583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792080" y="1609697"/>
            <a:ext cx="1658625" cy="1298268"/>
            <a:chOff x="699870" y="3666392"/>
            <a:chExt cx="4533039" cy="3300690"/>
          </a:xfrm>
          <a:noFill/>
        </p:grpSpPr>
        <p:grpSp>
          <p:nvGrpSpPr>
            <p:cNvPr id="41" name="组合 40"/>
            <p:cNvGrpSpPr/>
            <p:nvPr/>
          </p:nvGrpSpPr>
          <p:grpSpPr>
            <a:xfrm>
              <a:off x="699870" y="3666392"/>
              <a:ext cx="4533039" cy="2580069"/>
              <a:chOff x="699870" y="3666392"/>
              <a:chExt cx="4533039" cy="2580069"/>
            </a:xfrm>
            <a:grpFill/>
          </p:grpSpPr>
          <p:pic>
            <p:nvPicPr>
              <p:cNvPr id="30" name="Picture 8" descr="Rigid-Graph.pn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9870" y="3666392"/>
                <a:ext cx="4533039" cy="2580069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33" name="Rectangle 8"/>
              <p:cNvSpPr>
                <a:spLocks/>
              </p:cNvSpPr>
              <p:nvPr/>
            </p:nvSpPr>
            <p:spPr bwMode="auto">
              <a:xfrm>
                <a:off x="1593261" y="5180871"/>
                <a:ext cx="762258" cy="50385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wrap="none" lIns="38093" tIns="38093" rIns="38093" bIns="38093">
                <a:spAutoFit/>
              </a:bodyPr>
              <a:lstStyle/>
              <a:p>
                <a:pPr defTabSz="685783"/>
                <a:r>
                  <a:rPr lang="zh-CN" altLang="en-US" sz="788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浪费</a:t>
                </a:r>
                <a:endParaRPr 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endParaRPr>
              </a:p>
            </p:txBody>
          </p:sp>
          <p:sp>
            <p:nvSpPr>
              <p:cNvPr id="34" name="Rectangle 9"/>
              <p:cNvSpPr>
                <a:spLocks/>
              </p:cNvSpPr>
              <p:nvPr/>
            </p:nvSpPr>
            <p:spPr bwMode="auto">
              <a:xfrm>
                <a:off x="3298094" y="4305500"/>
                <a:ext cx="1393127" cy="45967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wrap="none" lIns="38093" tIns="38093" rIns="38093" bIns="38093">
                <a:spAutoFit/>
              </a:bodyPr>
              <a:lstStyle/>
              <a:p>
                <a:pPr defTabSz="685783"/>
                <a:r>
                  <a:rPr lang="zh-CN" altLang="en-US" sz="675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客户不满意</a:t>
                </a:r>
                <a:endParaRPr lang="en-US" sz="675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endParaRPr>
              </a:p>
            </p:txBody>
          </p:sp>
          <p:sp>
            <p:nvSpPr>
              <p:cNvPr id="35" name="Rectangle 10"/>
              <p:cNvSpPr>
                <a:spLocks/>
              </p:cNvSpPr>
              <p:nvPr/>
            </p:nvSpPr>
            <p:spPr bwMode="auto">
              <a:xfrm>
                <a:off x="3270553" y="3691704"/>
                <a:ext cx="1426142" cy="26180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lIns="38093" tIns="38093" rIns="38093" bIns="38093"/>
              <a:lstStyle/>
              <a:p>
                <a:pPr defTabSz="685783"/>
                <a:r>
                  <a:rPr lang="zh-CN" altLang="en-US" sz="788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实际</a:t>
                </a:r>
                <a:r>
                  <a:rPr lang="zh-CN" altLang="en-US" sz="788" dirty="0" smtClean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需求</a:t>
                </a:r>
                <a:endParaRPr 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endParaRPr>
              </a:p>
            </p:txBody>
          </p:sp>
          <p:sp>
            <p:nvSpPr>
              <p:cNvPr id="36" name="Rectangle 11"/>
              <p:cNvSpPr>
                <a:spLocks/>
              </p:cNvSpPr>
              <p:nvPr/>
            </p:nvSpPr>
            <p:spPr bwMode="auto">
              <a:xfrm>
                <a:off x="3019956" y="5333452"/>
                <a:ext cx="1655376" cy="351112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lIns="38093" tIns="38093" rIns="38093" bIns="38093"/>
              <a:lstStyle/>
              <a:p>
                <a:pPr defTabSz="685783"/>
                <a:r>
                  <a:rPr lang="zh-CN" altLang="en-US" sz="788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预测的需求</a:t>
                </a:r>
                <a:endParaRPr 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endParaRPr>
              </a:p>
            </p:txBody>
          </p:sp>
          <p:sp>
            <p:nvSpPr>
              <p:cNvPr id="94" name="Rectangle 10"/>
              <p:cNvSpPr>
                <a:spLocks/>
              </p:cNvSpPr>
              <p:nvPr/>
            </p:nvSpPr>
            <p:spPr bwMode="auto">
              <a:xfrm>
                <a:off x="1195720" y="3737223"/>
                <a:ext cx="1426142" cy="427031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lIns="38093" tIns="38093" rIns="38093" bIns="38093"/>
              <a:lstStyle/>
              <a:p>
                <a:pPr defTabSz="685783"/>
                <a:r>
                  <a:rPr lang="zh-CN" altLang="en-US" sz="788" dirty="0" smtClean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自己托管</a:t>
                </a:r>
                <a:endParaRPr 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endParaRPr>
              </a:p>
            </p:txBody>
          </p:sp>
        </p:grpSp>
        <p:sp>
          <p:nvSpPr>
            <p:cNvPr id="37" name="Rectangle 15"/>
            <p:cNvSpPr>
              <a:spLocks/>
            </p:cNvSpPr>
            <p:nvPr/>
          </p:nvSpPr>
          <p:spPr bwMode="auto">
            <a:xfrm>
              <a:off x="2560186" y="6409561"/>
              <a:ext cx="998874" cy="557521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  <a:extLst/>
          </p:spPr>
          <p:txBody>
            <a:bodyPr wrap="none" lIns="0" tIns="0" rIns="0" bIns="0">
              <a:spAutoFit/>
            </a:bodyPr>
            <a:lstStyle/>
            <a:p>
              <a:pPr defTabSz="685783"/>
              <a:r>
                <a:rPr lang="zh-CN" altLang="en-US" sz="1425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僵化</a:t>
              </a:r>
              <a:endParaRPr lang="en-US" sz="142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380132" y="1538455"/>
            <a:ext cx="1619686" cy="1372005"/>
            <a:chOff x="6412796" y="3250342"/>
            <a:chExt cx="4820297" cy="3760226"/>
          </a:xfrm>
          <a:noFill/>
        </p:grpSpPr>
        <p:pic>
          <p:nvPicPr>
            <p:cNvPr id="31" name="Picture 4" descr="elastic-graph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2796" y="3552028"/>
              <a:ext cx="4820297" cy="2694432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8" name="Rectangle 33"/>
            <p:cNvSpPr>
              <a:spLocks/>
            </p:cNvSpPr>
            <p:nvPr/>
          </p:nvSpPr>
          <p:spPr bwMode="auto">
            <a:xfrm>
              <a:off x="8445350" y="6409562"/>
              <a:ext cx="1087709" cy="60100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  <a:extLst/>
          </p:spPr>
          <p:txBody>
            <a:bodyPr wrap="none" lIns="0" tIns="0" rIns="0" bIns="0">
              <a:spAutoFit/>
            </a:bodyPr>
            <a:lstStyle/>
            <a:p>
              <a:pPr defTabSz="685783"/>
              <a:r>
                <a:rPr lang="zh-CN" altLang="en-US" sz="1425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弹性</a:t>
              </a:r>
              <a:endParaRPr lang="en-US" sz="142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  <p:sp>
          <p:nvSpPr>
            <p:cNvPr id="39" name="Rectangle 10"/>
            <p:cNvSpPr>
              <a:spLocks/>
            </p:cNvSpPr>
            <p:nvPr/>
          </p:nvSpPr>
          <p:spPr bwMode="auto">
            <a:xfrm>
              <a:off x="9422526" y="4016148"/>
              <a:ext cx="1426141" cy="261804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lIns="38093" tIns="38093" rIns="38093" bIns="38093"/>
            <a:lstStyle/>
            <a:p>
              <a:pPr defTabSz="685783"/>
              <a:r>
                <a:rPr lang="zh-CN" alt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实际需求</a:t>
              </a:r>
              <a:endParaRPr 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  <p:sp>
          <p:nvSpPr>
            <p:cNvPr id="40" name="Rectangle 10"/>
            <p:cNvSpPr>
              <a:spLocks/>
            </p:cNvSpPr>
            <p:nvPr/>
          </p:nvSpPr>
          <p:spPr bwMode="auto">
            <a:xfrm>
              <a:off x="9517906" y="3250342"/>
              <a:ext cx="1426141" cy="261804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lIns="38093" tIns="38093" rIns="38093" bIns="38093"/>
            <a:lstStyle/>
            <a:p>
              <a:pPr defTabSz="685783"/>
              <a:r>
                <a:rPr lang="en-US" sz="975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AWS</a:t>
              </a:r>
            </a:p>
          </p:txBody>
        </p:sp>
      </p:grpSp>
      <p:pic>
        <p:nvPicPr>
          <p:cNvPr id="44" name="Picture 2" descr="local-light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868" y="1655575"/>
            <a:ext cx="493392" cy="1011812"/>
          </a:xfrm>
          <a:prstGeom prst="rect">
            <a:avLst/>
          </a:prstGeom>
        </p:spPr>
      </p:pic>
      <p:pic>
        <p:nvPicPr>
          <p:cNvPr id="45" name="Picture 3" descr="cloud-ligh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583" y="1667077"/>
            <a:ext cx="493392" cy="1011812"/>
          </a:xfrm>
          <a:prstGeom prst="rect">
            <a:avLst/>
          </a:prstGeom>
        </p:spPr>
      </p:pic>
      <p:sp>
        <p:nvSpPr>
          <p:cNvPr id="46" name="Rectangle 6"/>
          <p:cNvSpPr>
            <a:spLocks/>
          </p:cNvSpPr>
          <p:nvPr/>
        </p:nvSpPr>
        <p:spPr bwMode="auto">
          <a:xfrm>
            <a:off x="6749356" y="1839420"/>
            <a:ext cx="639612" cy="65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85783"/>
            <a:r>
              <a:rPr lang="zh-CN" altLang="en-US" sz="750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企业自建</a:t>
            </a:r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r>
              <a:rPr lang="zh-CN" altLang="en-US" sz="750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不愿意尝试</a:t>
            </a:r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r>
              <a:rPr lang="zh-CN" altLang="en-US" sz="750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失败代价较高</a:t>
            </a:r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r>
              <a:rPr lang="zh-CN" altLang="en-US" sz="750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更少创新</a:t>
            </a:r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</p:txBody>
      </p:sp>
      <p:sp>
        <p:nvSpPr>
          <p:cNvPr id="47" name="Rectangle 8"/>
          <p:cNvSpPr>
            <a:spLocks/>
          </p:cNvSpPr>
          <p:nvPr/>
        </p:nvSpPr>
        <p:spPr bwMode="auto">
          <a:xfrm>
            <a:off x="8284964" y="1852382"/>
            <a:ext cx="634940" cy="65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85783"/>
            <a:r>
              <a:rPr lang="zh-CN" alt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更频繁的尝试</a:t>
            </a:r>
            <a:endParaRPr lang="en-US" sz="788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endParaRPr lang="en-US" sz="788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r>
              <a:rPr lang="zh-CN" alt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假如失败，那也更快且成本较低</a:t>
            </a:r>
            <a:endParaRPr lang="en-US" sz="788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endParaRPr lang="en-US" sz="788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r>
              <a:rPr lang="zh-CN" alt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更多创新</a:t>
            </a:r>
            <a:endParaRPr lang="en-US" sz="788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</p:txBody>
      </p:sp>
      <p:sp>
        <p:nvSpPr>
          <p:cNvPr id="49" name="TextBox 31"/>
          <p:cNvSpPr txBox="1"/>
          <p:nvPr/>
        </p:nvSpPr>
        <p:spPr>
          <a:xfrm>
            <a:off x="6175645" y="1916690"/>
            <a:ext cx="755546" cy="21928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685783"/>
            <a:r>
              <a:rPr lang="en-US" sz="825" dirty="0">
                <a:solidFill>
                  <a:schemeClr val="bg1"/>
                </a:solidFill>
                <a:latin typeface="Arial"/>
                <a:cs typeface="Arial"/>
              </a:rPr>
              <a:t>$ </a:t>
            </a:r>
            <a:r>
              <a:rPr lang="zh-CN" altLang="en-US" sz="825" dirty="0">
                <a:solidFill>
                  <a:schemeClr val="bg1"/>
                </a:solidFill>
                <a:latin typeface="Arial"/>
                <a:cs typeface="Arial"/>
              </a:rPr>
              <a:t>百万级</a:t>
            </a:r>
            <a:endParaRPr lang="en-US" sz="82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0" name="TextBox 32"/>
          <p:cNvSpPr txBox="1"/>
          <p:nvPr/>
        </p:nvSpPr>
        <p:spPr>
          <a:xfrm>
            <a:off x="7460836" y="1816601"/>
            <a:ext cx="755546" cy="34624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685783"/>
            <a:r>
              <a:rPr lang="zh-CN" altLang="en-US" sz="825" dirty="0">
                <a:solidFill>
                  <a:schemeClr val="bg1"/>
                </a:solidFill>
                <a:latin typeface="Arial"/>
                <a:cs typeface="Arial"/>
              </a:rPr>
              <a:t>几乎</a:t>
            </a:r>
            <a:endParaRPr lang="en-US" altLang="zh-CN" sz="825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 defTabSz="685783"/>
            <a:r>
              <a:rPr lang="zh-CN" altLang="en-US" sz="825" dirty="0">
                <a:solidFill>
                  <a:schemeClr val="bg1"/>
                </a:solidFill>
                <a:latin typeface="Arial"/>
                <a:cs typeface="Arial"/>
              </a:rPr>
              <a:t>零成本</a:t>
            </a:r>
            <a:endParaRPr lang="en-US" sz="82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8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908" y="1627519"/>
            <a:ext cx="446865" cy="1911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" name="Picture 4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1922" y="1970071"/>
            <a:ext cx="76370" cy="112022"/>
          </a:xfrm>
          <a:prstGeom prst="rect">
            <a:avLst/>
          </a:prstGeom>
        </p:spPr>
      </p:pic>
      <p:pic>
        <p:nvPicPr>
          <p:cNvPr id="52" name="Picture 4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502070">
            <a:off x="7510598" y="2077746"/>
            <a:ext cx="55529" cy="81451"/>
          </a:xfrm>
          <a:prstGeom prst="rect">
            <a:avLst/>
          </a:prstGeom>
        </p:spPr>
      </p:pic>
      <p:pic>
        <p:nvPicPr>
          <p:cNvPr id="5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5359" y="1549987"/>
            <a:ext cx="76370" cy="112022"/>
          </a:xfrm>
          <a:prstGeom prst="rect">
            <a:avLst/>
          </a:prstGeom>
        </p:spPr>
      </p:pic>
      <p:pic>
        <p:nvPicPr>
          <p:cNvPr id="54" name="Picture 4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469" y="2026081"/>
            <a:ext cx="76370" cy="112022"/>
          </a:xfrm>
          <a:prstGeom prst="rect">
            <a:avLst/>
          </a:prstGeom>
        </p:spPr>
      </p:pic>
      <p:pic>
        <p:nvPicPr>
          <p:cNvPr id="5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759603">
            <a:off x="7944694" y="1560207"/>
            <a:ext cx="63439" cy="71368"/>
          </a:xfrm>
          <a:prstGeom prst="rect">
            <a:avLst/>
          </a:prstGeom>
        </p:spPr>
      </p:pic>
      <p:pic>
        <p:nvPicPr>
          <p:cNvPr id="56" name="Picture 4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02566">
            <a:off x="8049659" y="2108840"/>
            <a:ext cx="48197" cy="70695"/>
          </a:xfrm>
          <a:prstGeom prst="rect">
            <a:avLst/>
          </a:prstGeom>
        </p:spPr>
      </p:pic>
      <p:pic>
        <p:nvPicPr>
          <p:cNvPr id="57" name="Picture 4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8971">
            <a:off x="7538743" y="1678447"/>
            <a:ext cx="66573" cy="97652"/>
          </a:xfrm>
          <a:prstGeom prst="rect">
            <a:avLst/>
          </a:prstGeom>
        </p:spPr>
      </p:pic>
      <p:pic>
        <p:nvPicPr>
          <p:cNvPr id="58" name="Picture 4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97501">
            <a:off x="7433645" y="1872786"/>
            <a:ext cx="106690" cy="120025"/>
          </a:xfrm>
          <a:prstGeom prst="rect">
            <a:avLst/>
          </a:prstGeom>
        </p:spPr>
      </p:pic>
      <p:pic>
        <p:nvPicPr>
          <p:cNvPr id="59" name="Picture 4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16920">
            <a:off x="8023534" y="1610505"/>
            <a:ext cx="109493" cy="160608"/>
          </a:xfrm>
          <a:prstGeom prst="rect">
            <a:avLst/>
          </a:prstGeom>
        </p:spPr>
      </p:pic>
      <p:pic>
        <p:nvPicPr>
          <p:cNvPr id="60" name="Picture 4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82431">
            <a:off x="7837316" y="1496243"/>
            <a:ext cx="113256" cy="166127"/>
          </a:xfrm>
          <a:prstGeom prst="rect">
            <a:avLst/>
          </a:prstGeom>
        </p:spPr>
      </p:pic>
      <p:pic>
        <p:nvPicPr>
          <p:cNvPr id="61" name="Picture 5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259224">
            <a:off x="7579118" y="1534568"/>
            <a:ext cx="129323" cy="145487"/>
          </a:xfrm>
          <a:prstGeom prst="rect">
            <a:avLst/>
          </a:prstGeom>
        </p:spPr>
      </p:pic>
      <p:pic>
        <p:nvPicPr>
          <p:cNvPr id="62" name="Picture 5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23526">
            <a:off x="7433344" y="1710606"/>
            <a:ext cx="104168" cy="152797"/>
          </a:xfrm>
          <a:prstGeom prst="rect">
            <a:avLst/>
          </a:prstGeom>
        </p:spPr>
      </p:pic>
      <p:pic>
        <p:nvPicPr>
          <p:cNvPr id="63" name="Picture 5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2606">
            <a:off x="8076832" y="1895657"/>
            <a:ext cx="103121" cy="116009"/>
          </a:xfrm>
          <a:prstGeom prst="rect">
            <a:avLst/>
          </a:prstGeom>
        </p:spPr>
      </p:pic>
      <p:pic>
        <p:nvPicPr>
          <p:cNvPr id="6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271793">
            <a:off x="8084081" y="1762227"/>
            <a:ext cx="91174" cy="102569"/>
          </a:xfrm>
          <a:prstGeom prst="rect">
            <a:avLst/>
          </a:prstGeom>
        </p:spPr>
      </p:pic>
      <p:grpSp>
        <p:nvGrpSpPr>
          <p:cNvPr id="77" name="组合 76"/>
          <p:cNvGrpSpPr/>
          <p:nvPr/>
        </p:nvGrpSpPr>
        <p:grpSpPr>
          <a:xfrm>
            <a:off x="-31356" y="3702840"/>
            <a:ext cx="2879779" cy="1433182"/>
            <a:chOff x="644643" y="1736051"/>
            <a:chExt cx="10667899" cy="5039968"/>
          </a:xfrm>
        </p:grpSpPr>
        <p:sp>
          <p:nvSpPr>
            <p:cNvPr id="66" name="TextBox 2"/>
            <p:cNvSpPr txBox="1"/>
            <p:nvPr/>
          </p:nvSpPr>
          <p:spPr>
            <a:xfrm>
              <a:off x="895533" y="2703011"/>
              <a:ext cx="4724642" cy="2253034"/>
            </a:xfrm>
            <a:prstGeom prst="rect">
              <a:avLst/>
            </a:prstGeom>
            <a:noFill/>
          </p:spPr>
          <p:txBody>
            <a:bodyPr wrap="square" lIns="91438" tIns="45719" rIns="91438" bIns="45719" numCol="2" rtlCol="0">
              <a:noAutofit/>
            </a:bodyPr>
            <a:lstStyle/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数据中心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电力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制冷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布线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网络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机架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服务器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存储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运维人员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67" name="TextBox 3"/>
            <p:cNvSpPr txBox="1"/>
            <p:nvPr/>
          </p:nvSpPr>
          <p:spPr>
            <a:xfrm>
              <a:off x="6151905" y="2978275"/>
              <a:ext cx="5160637" cy="18595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采购和安装新硬件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安装和配置新软件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构建或升级数据中心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68" name="Straight Connector 4"/>
            <p:cNvCxnSpPr/>
            <p:nvPr/>
          </p:nvCxnSpPr>
          <p:spPr>
            <a:xfrm>
              <a:off x="5482982" y="2261005"/>
              <a:ext cx="0" cy="3949292"/>
            </a:xfrm>
            <a:prstGeom prst="line">
              <a:avLst/>
            </a:prstGeom>
            <a:ln>
              <a:solidFill>
                <a:srgbClr val="FAA63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5"/>
            <p:cNvSpPr txBox="1"/>
            <p:nvPr/>
          </p:nvSpPr>
          <p:spPr>
            <a:xfrm>
              <a:off x="644643" y="1763424"/>
              <a:ext cx="3374745" cy="117748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defTabSz="685783"/>
              <a:r>
                <a:rPr lang="zh-CN" altLang="en-US" sz="788" b="1" dirty="0">
                  <a:solidFill>
                    <a:schemeClr val="bg1"/>
                  </a:solidFill>
                  <a:latin typeface="Arial"/>
                  <a:cs typeface="Arial"/>
                </a:rPr>
                <a:t>我们可以</a:t>
              </a:r>
              <a:endParaRPr lang="en-US" altLang="zh-CN" sz="788" b="1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/>
              <a:r>
                <a:rPr lang="zh-CN" altLang="en-US" sz="788" b="1" dirty="0">
                  <a:solidFill>
                    <a:schemeClr val="bg1"/>
                  </a:solidFill>
                  <a:latin typeface="Arial"/>
                  <a:cs typeface="Arial"/>
                </a:rPr>
                <a:t>帮助提供</a:t>
              </a:r>
              <a:r>
                <a:rPr lang="en-US" sz="788" b="1" dirty="0">
                  <a:solidFill>
                    <a:schemeClr val="bg1"/>
                  </a:solidFill>
                  <a:latin typeface="Arial"/>
                  <a:cs typeface="Arial"/>
                </a:rPr>
                <a:t>…</a:t>
              </a:r>
            </a:p>
          </p:txBody>
        </p:sp>
        <p:sp>
          <p:nvSpPr>
            <p:cNvPr id="70" name="TextBox 6"/>
            <p:cNvSpPr txBox="1"/>
            <p:nvPr/>
          </p:nvSpPr>
          <p:spPr>
            <a:xfrm>
              <a:off x="6155477" y="2157463"/>
              <a:ext cx="4487815" cy="75109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defTabSz="685783"/>
              <a:r>
                <a:rPr lang="zh-CN" altLang="en-US" sz="788" b="1" dirty="0">
                  <a:solidFill>
                    <a:schemeClr val="bg1"/>
                  </a:solidFill>
                  <a:latin typeface="Arial"/>
                  <a:cs typeface="Arial"/>
                </a:rPr>
                <a:t>所以你就不必</a:t>
              </a:r>
              <a:r>
                <a:rPr lang="en-US" sz="788" b="1" dirty="0">
                  <a:solidFill>
                    <a:schemeClr val="bg1"/>
                  </a:solidFill>
                  <a:latin typeface="Arial"/>
                  <a:cs typeface="Arial"/>
                </a:rPr>
                <a:t> …</a:t>
              </a:r>
            </a:p>
          </p:txBody>
        </p:sp>
        <p:pic>
          <p:nvPicPr>
            <p:cNvPr id="71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8701" y="2130556"/>
              <a:ext cx="1341847" cy="50278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2" name="Picture 13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8248" y="2596291"/>
              <a:ext cx="697748" cy="1351192"/>
            </a:xfrm>
            <a:prstGeom prst="rect">
              <a:avLst/>
            </a:prstGeom>
          </p:spPr>
        </p:pic>
        <p:pic>
          <p:nvPicPr>
            <p:cNvPr id="73" name="Picture 7" descr="onedirectionarrow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4055060" y="5805749"/>
              <a:ext cx="1141750" cy="354869"/>
            </a:xfrm>
            <a:prstGeom prst="rect">
              <a:avLst/>
            </a:prstGeom>
          </p:spPr>
        </p:pic>
        <p:pic>
          <p:nvPicPr>
            <p:cNvPr id="74" name="Picture 8" descr="forklift.png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17902" y="4492491"/>
              <a:ext cx="2650727" cy="2283528"/>
            </a:xfrm>
            <a:prstGeom prst="rect">
              <a:avLst/>
            </a:prstGeom>
          </p:spPr>
        </p:pic>
        <p:pic>
          <p:nvPicPr>
            <p:cNvPr id="75" name="Picture 14" descr="eclimation-point.pn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0807" y="1736051"/>
              <a:ext cx="284980" cy="779246"/>
            </a:xfrm>
            <a:prstGeom prst="rect">
              <a:avLst/>
            </a:prstGeom>
          </p:spPr>
        </p:pic>
        <p:pic>
          <p:nvPicPr>
            <p:cNvPr id="76" name="Picture 17" descr="onedirectionarrow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7332771" y="5805749"/>
              <a:ext cx="1141750" cy="354869"/>
            </a:xfrm>
            <a:prstGeom prst="rect">
              <a:avLst/>
            </a:prstGeom>
          </p:spPr>
        </p:pic>
      </p:grpSp>
      <p:grpSp>
        <p:nvGrpSpPr>
          <p:cNvPr id="78" name="组合 77"/>
          <p:cNvGrpSpPr/>
          <p:nvPr/>
        </p:nvGrpSpPr>
        <p:grpSpPr>
          <a:xfrm>
            <a:off x="2958584" y="3776140"/>
            <a:ext cx="3252993" cy="1266486"/>
            <a:chOff x="605199" y="1324568"/>
            <a:chExt cx="10957852" cy="3980147"/>
          </a:xfrm>
        </p:grpSpPr>
        <p:pic>
          <p:nvPicPr>
            <p:cNvPr id="79" name="Picture 2" descr="World.png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199" y="1324568"/>
              <a:ext cx="10957852" cy="3980147"/>
            </a:xfrm>
            <a:prstGeom prst="rect">
              <a:avLst/>
            </a:prstGeom>
          </p:spPr>
        </p:pic>
        <p:pic>
          <p:nvPicPr>
            <p:cNvPr id="80" name="Picture 3" descr="Woosh.png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2954" y="1778018"/>
              <a:ext cx="9839438" cy="2692686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6220669" y="3715640"/>
            <a:ext cx="2745436" cy="1126202"/>
            <a:chOff x="399649" y="1606651"/>
            <a:chExt cx="10863254" cy="4289539"/>
          </a:xfrm>
        </p:grpSpPr>
        <p:sp>
          <p:nvSpPr>
            <p:cNvPr id="82" name="Rectangle 2"/>
            <p:cNvSpPr>
              <a:spLocks/>
            </p:cNvSpPr>
            <p:nvPr/>
          </p:nvSpPr>
          <p:spPr bwMode="auto">
            <a:xfrm>
              <a:off x="493004" y="4844059"/>
              <a:ext cx="2611523" cy="1052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r>
                <a:rPr lang="zh-CN" alt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规模化让我们持续降低成本</a:t>
              </a:r>
              <a:endParaRPr 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  <p:pic>
          <p:nvPicPr>
            <p:cNvPr id="83" name="Picture 4" descr="https://encrypted-tbn0.gstatic.com/images?q=tbn:ANd9GcTQchwBufkaIryhGrdDOYvPFlr5Gf-YXLkA7ymzRZqM86nxUS9L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411" y="1985842"/>
              <a:ext cx="2920416" cy="2187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Rectangle 2"/>
            <p:cNvSpPr>
              <a:spLocks/>
            </p:cNvSpPr>
            <p:nvPr/>
          </p:nvSpPr>
          <p:spPr bwMode="auto">
            <a:xfrm>
              <a:off x="4195891" y="4844059"/>
              <a:ext cx="3186980" cy="1052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r>
                <a:rPr lang="zh-CN" alt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我们追寻一种高业务量、低利润率的业务模式</a:t>
              </a:r>
              <a:endParaRPr 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  <p:sp>
          <p:nvSpPr>
            <p:cNvPr id="85" name="Rectangle 2"/>
            <p:cNvSpPr>
              <a:spLocks/>
            </p:cNvSpPr>
            <p:nvPr/>
          </p:nvSpPr>
          <p:spPr bwMode="auto">
            <a:xfrm>
              <a:off x="8523263" y="4844058"/>
              <a:ext cx="2739640" cy="1052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r>
                <a:rPr lang="zh-CN" alt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我们通过低价格帮助客户节约成本</a:t>
              </a:r>
              <a:endParaRPr 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  <p:grpSp>
          <p:nvGrpSpPr>
            <p:cNvPr id="86" name="Group 2"/>
            <p:cNvGrpSpPr/>
            <p:nvPr/>
          </p:nvGrpSpPr>
          <p:grpSpPr>
            <a:xfrm flipH="1">
              <a:off x="399649" y="2100439"/>
              <a:ext cx="2479236" cy="1934075"/>
              <a:chOff x="343033" y="1570518"/>
              <a:chExt cx="1859427" cy="1450556"/>
            </a:xfrm>
          </p:grpSpPr>
          <p:pic>
            <p:nvPicPr>
              <p:cNvPr id="89" name="Picture 22"/>
              <p:cNvPicPr>
                <a:picLocks noChangeAspect="1"/>
              </p:cNvPicPr>
              <p:nvPr/>
            </p:nvPicPr>
            <p:blipFill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5565" y="1570518"/>
                <a:ext cx="488600" cy="418800"/>
              </a:xfrm>
              <a:prstGeom prst="rect">
                <a:avLst/>
              </a:prstGeom>
            </p:spPr>
          </p:pic>
          <p:pic>
            <p:nvPicPr>
              <p:cNvPr id="90" name="Picture 19"/>
              <p:cNvPicPr>
                <a:picLocks noChangeAspect="1"/>
              </p:cNvPicPr>
              <p:nvPr/>
            </p:nvPicPr>
            <p:blipFill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4755" y="1587427"/>
                <a:ext cx="909342" cy="779436"/>
              </a:xfrm>
              <a:prstGeom prst="rect">
                <a:avLst/>
              </a:prstGeom>
            </p:spPr>
          </p:pic>
          <p:pic>
            <p:nvPicPr>
              <p:cNvPr id="91" name="Picture 14"/>
              <p:cNvPicPr>
                <a:picLocks noChangeAspect="1"/>
              </p:cNvPicPr>
              <p:nvPr/>
            </p:nvPicPr>
            <p:blipFill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3033" y="1750978"/>
                <a:ext cx="909342" cy="779436"/>
              </a:xfrm>
              <a:prstGeom prst="rect">
                <a:avLst/>
              </a:prstGeom>
            </p:spPr>
          </p:pic>
          <p:pic>
            <p:nvPicPr>
              <p:cNvPr id="92" name="Picture 1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1190" y="1794271"/>
                <a:ext cx="1431270" cy="1226803"/>
              </a:xfrm>
              <a:prstGeom prst="rect">
                <a:avLst/>
              </a:prstGeom>
            </p:spPr>
          </p:pic>
        </p:grpSp>
        <p:pic>
          <p:nvPicPr>
            <p:cNvPr id="87" name="Picture 1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31304" y="3306031"/>
              <a:ext cx="812800" cy="711200"/>
            </a:xfrm>
            <a:prstGeom prst="rect">
              <a:avLst/>
            </a:prstGeom>
          </p:spPr>
        </p:pic>
        <p:sp>
          <p:nvSpPr>
            <p:cNvPr id="88" name="Rectangle 5"/>
            <p:cNvSpPr/>
            <p:nvPr/>
          </p:nvSpPr>
          <p:spPr>
            <a:xfrm>
              <a:off x="8139218" y="1606651"/>
              <a:ext cx="3047998" cy="322376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685783"/>
              <a:r>
                <a:rPr lang="en-US" altLang="zh-CN" sz="33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solidFill>
                    <a:schemeClr val="bg1"/>
                  </a:solidFill>
                </a:rPr>
                <a:t>53</a:t>
              </a:r>
            </a:p>
            <a:p>
              <a:pPr algn="ctr" defTabSz="685783"/>
              <a:r>
                <a:rPr lang="en-US" altLang="zh-CN" sz="8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Price</a:t>
              </a:r>
              <a:r>
                <a:rPr lang="zh-CN" altLang="en-US" sz="8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 </a:t>
              </a:r>
              <a:r>
                <a:rPr lang="en-US" altLang="zh-CN" sz="8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Reductions</a:t>
              </a:r>
            </a:p>
          </p:txBody>
        </p:sp>
      </p:grpSp>
      <p:cxnSp>
        <p:nvCxnSpPr>
          <p:cNvPr id="93" name="直接连接符 92"/>
          <p:cNvCxnSpPr/>
          <p:nvPr/>
        </p:nvCxnSpPr>
        <p:spPr>
          <a:xfrm>
            <a:off x="-11529" y="5130985"/>
            <a:ext cx="9144000" cy="6470"/>
          </a:xfrm>
          <a:prstGeom prst="line">
            <a:avLst/>
          </a:prstGeom>
          <a:ln w="19050" cmpd="dbl">
            <a:solidFill>
              <a:schemeClr val="tx1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6335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5002" y="0"/>
            <a:ext cx="7886700" cy="994172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不同尺度的知识容器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80473"/>
              </p:ext>
            </p:extLst>
          </p:nvPr>
        </p:nvGraphicFramePr>
        <p:xfrm>
          <a:off x="483412" y="1060301"/>
          <a:ext cx="8196530" cy="376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924"/>
                <a:gridCol w="2931924"/>
                <a:gridCol w="2332682"/>
              </a:tblGrid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Content Type</a:t>
                      </a:r>
                      <a:endParaRPr lang="en-US" sz="2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Workflow Unit</a:t>
                      </a:r>
                      <a:endParaRPr lang="en-US" sz="2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Supporting Tools</a:t>
                      </a:r>
                      <a:endParaRPr lang="en-US" sz="24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Text (</a:t>
                      </a:r>
                      <a:r>
                        <a:rPr lang="zh-CN" altLang="en-US" sz="1800" dirty="0" smtClean="0"/>
                        <a:t>文本）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Individual Activity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MediaWiki</a:t>
                      </a:r>
                      <a:r>
                        <a:rPr lang="en-US" altLang="zh-CN" sz="1800" dirty="0" smtClean="0"/>
                        <a:t>, Text Editor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Directory</a:t>
                      </a:r>
                      <a:r>
                        <a:rPr lang="en-US" sz="1800" dirty="0" smtClean="0"/>
                        <a:t> (</a:t>
                      </a:r>
                      <a:r>
                        <a:rPr lang="zh-CN" altLang="en-US" sz="1800" dirty="0" smtClean="0"/>
                        <a:t>文件夹）</a:t>
                      </a:r>
                      <a:endParaRPr lang="en-US" sz="18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Collaboration Efforts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Git, </a:t>
                      </a:r>
                      <a:r>
                        <a:rPr lang="en-US" sz="1800" dirty="0" err="1" smtClean="0"/>
                        <a:t>GitLab</a:t>
                      </a:r>
                      <a:r>
                        <a:rPr lang="en-US" sz="1800" dirty="0" smtClean="0"/>
                        <a:t>,</a:t>
                      </a:r>
                      <a:r>
                        <a:rPr lang="en-US" sz="1800" baseline="0" dirty="0" smtClean="0"/>
                        <a:t> GitHub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Micro Service</a:t>
                      </a:r>
                      <a:r>
                        <a:rPr lang="en-US" sz="1800" dirty="0" smtClean="0"/>
                        <a:t> (</a:t>
                      </a:r>
                      <a:r>
                        <a:rPr lang="zh-CN" altLang="en-US" sz="1800" dirty="0" smtClean="0"/>
                        <a:t>微服务）</a:t>
                      </a:r>
                      <a:endParaRPr lang="en-US" sz="18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Computational Service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Docker/RTK/</a:t>
                      </a:r>
                      <a:r>
                        <a:rPr lang="mr-IN" sz="1800" dirty="0" smtClean="0"/>
                        <a:t>…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Configuration and Deployment (</a:t>
                      </a:r>
                      <a:r>
                        <a:rPr lang="zh-CN" altLang="en-US" sz="1800" dirty="0" smtClean="0"/>
                        <a:t>监控</a:t>
                      </a:r>
                      <a:r>
                        <a:rPr lang="en-US" altLang="zh-CN" sz="1800" dirty="0" smtClean="0"/>
                        <a:t>)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Development</a:t>
                      </a:r>
                      <a:r>
                        <a:rPr lang="en-US" sz="1800" baseline="0" dirty="0" smtClean="0"/>
                        <a:t> &amp; Operations (DevOps)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Kubernetes/Trello/</a:t>
                      </a:r>
                      <a:r>
                        <a:rPr lang="en-US" sz="1800" dirty="0" err="1" smtClean="0"/>
                        <a:t>WeSlack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Physical Environment</a:t>
                      </a:r>
                      <a:r>
                        <a:rPr lang="en-US" sz="1800" baseline="0" dirty="0" smtClean="0"/>
                        <a:t> </a:t>
                      </a:r>
                      <a:endParaRPr lang="en-US" sz="1800" baseline="0" dirty="0" smtClean="0"/>
                    </a:p>
                    <a:p>
                      <a:pPr algn="ctr"/>
                      <a:r>
                        <a:rPr lang="en-US" sz="1800" baseline="0" dirty="0" smtClean="0"/>
                        <a:t>(</a:t>
                      </a:r>
                      <a:r>
                        <a:rPr lang="zh-CN" altLang="en-US" sz="1800" baseline="0" dirty="0" smtClean="0"/>
                        <a:t>物理环境）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Context Specific Services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Maker Space</a:t>
                      </a:r>
                    </a:p>
                    <a:p>
                      <a:pPr algn="ctr"/>
                      <a:r>
                        <a:rPr lang="en-US" sz="1800" dirty="0" smtClean="0"/>
                        <a:t>Schools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603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82173" y="310083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一套能支撑知识、产品设计、制造、生产协同的全栈工具？</a:t>
            </a:r>
            <a:endParaRPr lang="zh-CN" altLang="en-US" sz="975" kern="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55" y="841363"/>
            <a:ext cx="6945435" cy="4054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2071" y="2008467"/>
            <a:ext cx="652470" cy="797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071" y="3190352"/>
            <a:ext cx="715481" cy="7186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8809" y="2008467"/>
            <a:ext cx="862172" cy="657532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4451" y="4394464"/>
            <a:ext cx="467915" cy="50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3331" y="2008467"/>
            <a:ext cx="879820" cy="4399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1053" y="4645091"/>
            <a:ext cx="604376" cy="221550"/>
          </a:xfrm>
          <a:prstGeom prst="rect">
            <a:avLst/>
          </a:prstGeom>
        </p:spPr>
      </p:pic>
      <p:pic>
        <p:nvPicPr>
          <p:cNvPr id="24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7350" y="2858430"/>
            <a:ext cx="962117" cy="21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54" y="4467173"/>
            <a:ext cx="1537082" cy="3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97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1737360" y="-36018"/>
            <a:ext cx="10347960" cy="130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  <a:ea typeface="宋体" charset="-122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  <a:ea typeface="宋体" charset="-122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  <a:ea typeface="宋体" charset="-122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  <a:ea typeface="宋体" charset="-122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  <a:ea typeface="宋体" charset="-122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  <a:ea typeface="宋体" charset="-122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  <a:ea typeface="宋体" charset="-122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charset="0"/>
                <a:ea typeface="宋体" charset="-122"/>
              </a:defRPr>
            </a:lvl9pPr>
          </a:lstStyle>
          <a:p>
            <a:pPr>
              <a:buFontTx/>
            </a:pPr>
            <a:r>
              <a:rPr lang="zh-TW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背景：人工智能</a:t>
            </a:r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引领全球产业发展的时代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5" name="孙正义：机器人智商将是人类的50倍，30年内超级人工智能一定出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265" y="1057530"/>
            <a:ext cx="6315470" cy="35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88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628650" y="1332623"/>
            <a:ext cx="7886700" cy="4271125"/>
          </a:xfrm>
        </p:spPr>
        <p:txBody>
          <a:bodyPr>
            <a:noAutofit/>
          </a:bodyPr>
          <a:lstStyle/>
          <a:p>
            <a:pPr marL="257175" indent="-257175">
              <a:lnSpc>
                <a:spcPct val="110000"/>
              </a:lnSpc>
            </a:pPr>
            <a:r>
              <a:rPr lang="zh-CN" altLang="en-US" sz="2000" dirty="0">
                <a:solidFill>
                  <a:srgbClr val="DBB76C"/>
                </a:solidFill>
              </a:rPr>
              <a:t>计算思维</a:t>
            </a:r>
            <a:r>
              <a:rPr lang="zh-CN" altLang="en-US" sz="2000" dirty="0">
                <a:solidFill>
                  <a:schemeClr val="bg1"/>
                </a:solidFill>
              </a:rPr>
              <a:t>的战略地位：</a:t>
            </a:r>
            <a:r>
              <a:rPr lang="en-US" altLang="zh-CN" sz="2000" dirty="0" err="1">
                <a:solidFill>
                  <a:schemeClr val="bg1"/>
                </a:solidFill>
              </a:rPr>
              <a:t>Computationalism</a:t>
            </a:r>
            <a:r>
              <a:rPr lang="en-US" altLang="zh-CN" sz="2000" dirty="0">
                <a:solidFill>
                  <a:schemeClr val="bg1"/>
                </a:solidFill>
              </a:rPr>
              <a:t>: Global Strategy as Models of Computation</a:t>
            </a:r>
          </a:p>
          <a:p>
            <a:pPr marL="257175" indent="-257175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评价创新性与战略决策的有效性的</a:t>
            </a:r>
            <a:r>
              <a:rPr lang="zh-CN" altLang="en-US" sz="2000" dirty="0">
                <a:solidFill>
                  <a:srgbClr val="DBB76C"/>
                </a:solidFill>
              </a:rPr>
              <a:t>度量衡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Performance metrics of Innovativeness and Effectiveness of Strategies </a:t>
            </a:r>
          </a:p>
          <a:p>
            <a:pPr marL="257175" indent="-257175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关键人物与组织的</a:t>
            </a:r>
            <a:r>
              <a:rPr lang="zh-CN" altLang="en-US" sz="2000" dirty="0">
                <a:solidFill>
                  <a:srgbClr val="DBB76C"/>
                </a:solidFill>
              </a:rPr>
              <a:t>互动效应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Interaction Effects: The “Strategic” Agents and Agencies in the Global Society</a:t>
            </a:r>
          </a:p>
          <a:p>
            <a:pPr marL="257175" indent="-257175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决策与创作型规划的</a:t>
            </a:r>
            <a:r>
              <a:rPr lang="zh-CN" altLang="en-US" sz="2000" dirty="0">
                <a:solidFill>
                  <a:srgbClr val="DBB76C"/>
                </a:solidFill>
              </a:rPr>
              <a:t>科学</a:t>
            </a:r>
            <a:r>
              <a:rPr lang="zh-CN" altLang="en-US" sz="2000" dirty="0">
                <a:solidFill>
                  <a:schemeClr val="bg1"/>
                </a:solidFill>
              </a:rPr>
              <a:t>： </a:t>
            </a:r>
            <a:r>
              <a:rPr lang="en-US" altLang="zh-CN" sz="2000" dirty="0">
                <a:solidFill>
                  <a:schemeClr val="bg1"/>
                </a:solidFill>
              </a:rPr>
              <a:t>The Science of Idea Generation and Decision Making on a Global Scale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86328" y="233661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rgbClr val="DBB76C"/>
                </a:solidFill>
                <a:latin typeface="Arial" panose="020B0604020202020204" pitchFamily="34" charset="0"/>
              </a:rPr>
              <a:t>Key Ingredients</a:t>
            </a:r>
            <a:endParaRPr lang="zh-CN" altLang="en-US" sz="975" kern="0" dirty="0">
              <a:solidFill>
                <a:srgbClr val="DBB76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469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800" y="0"/>
            <a:ext cx="7886700" cy="99377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从历史和国际法规开始</a:t>
            </a:r>
            <a:endParaRPr lang="en-US" sz="2400" dirty="0">
              <a:solidFill>
                <a:srgbClr val="DBB76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61" y="1063229"/>
            <a:ext cx="3859722" cy="3618490"/>
          </a:xfrm>
          <a:prstGeom prst="rect">
            <a:avLst/>
          </a:prstGeom>
        </p:spPr>
      </p:pic>
      <p:pic>
        <p:nvPicPr>
          <p:cNvPr id="5" name="Picture 4" descr="IMG_174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27" y="1063230"/>
            <a:ext cx="4396058" cy="35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57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930" y="-1631"/>
            <a:ext cx="8515350" cy="99377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了解产业前沿是</a:t>
            </a:r>
            <a:r>
              <a:rPr lang="zh-CN" altLang="en-US" sz="2400" smtClean="0">
                <a:solidFill>
                  <a:srgbClr val="DBB76C"/>
                </a:solidFill>
              </a:rPr>
              <a:t>一个听／讲</a:t>
            </a:r>
            <a:r>
              <a:rPr lang="en-US" altLang="zh-CN" sz="2400" dirty="0" smtClean="0">
                <a:solidFill>
                  <a:srgbClr val="DBB76C"/>
                </a:solidFill>
              </a:rPr>
              <a:t> </a:t>
            </a:r>
            <a:r>
              <a:rPr lang="zh-CN" altLang="en-US" sz="2400" dirty="0" smtClean="0">
                <a:solidFill>
                  <a:srgbClr val="DBB76C"/>
                </a:solidFill>
              </a:rPr>
              <a:t>故事的过程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37311"/>
            <a:ext cx="8229600" cy="3144669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反复听与讲案例之后，就会形成思维习惯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重视表达的风格（</a:t>
            </a:r>
            <a:r>
              <a:rPr lang="en-US" altLang="zh-CN" sz="2000" dirty="0" smtClean="0">
                <a:solidFill>
                  <a:schemeClr val="bg1"/>
                </a:solidFill>
              </a:rPr>
              <a:t>Style)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组织案例审稿会议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使用逻辑模型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利用过程管理工具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保持稳定进度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IMG_174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139" y="1337311"/>
            <a:ext cx="2452941" cy="24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603" y="0"/>
            <a:ext cx="7886700" cy="993775"/>
          </a:xfrm>
        </p:spPr>
        <p:txBody>
          <a:bodyPr/>
          <a:lstStyle/>
          <a:p>
            <a:r>
              <a:rPr lang="zh-TW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产业前沿是一门组合学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810" y="1315699"/>
            <a:ext cx="7886700" cy="3262312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科技 （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Technology</a:t>
            </a:r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）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制造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/</a:t>
            </a:r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运输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/</a:t>
            </a:r>
            <a:r>
              <a:rPr lang="zh-TW" altLang="en-US" sz="2000" dirty="0" smtClean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交易技术</a:t>
            </a:r>
            <a:endParaRPr lang="zh-TW" altLang="en-US" sz="2000" dirty="0">
              <a:solidFill>
                <a:schemeClr val="bg1"/>
              </a:solidFill>
              <a:latin typeface="Hei" charset="-122"/>
              <a:ea typeface="Hei" charset="-122"/>
              <a:cs typeface="Hei" charset="-122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人才 （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Talent</a:t>
            </a:r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）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人才吸引和调度自组织人力的能力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全时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/</a:t>
            </a:r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兼职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/</a:t>
            </a:r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远程工作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包容性 （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Tolerance)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如何跟整个互联网范围的人打交道？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智能合约、网络化的信用纪录。。</a:t>
            </a:r>
            <a:r>
              <a:rPr lang="zh-TW" altLang="en-US" sz="2000" dirty="0" smtClean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。</a:t>
            </a:r>
            <a:endParaRPr lang="zh-TW" altLang="en-US" sz="2000" dirty="0">
              <a:solidFill>
                <a:schemeClr val="bg1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435" y="1322042"/>
            <a:ext cx="1678166" cy="2517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8809" y="4788188"/>
            <a:ext cx="6101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BB76C"/>
                </a:solidFill>
              </a:rPr>
              <a:t>http://</a:t>
            </a:r>
            <a:r>
              <a:rPr lang="en-US" sz="1200" dirty="0" err="1">
                <a:solidFill>
                  <a:srgbClr val="DBB76C"/>
                </a:solidFill>
              </a:rPr>
              <a:t>www.creativeclass.com</a:t>
            </a:r>
            <a:r>
              <a:rPr lang="en-US" sz="1200" dirty="0">
                <a:solidFill>
                  <a:srgbClr val="DBB76C"/>
                </a:solidFill>
              </a:rPr>
              <a:t>/</a:t>
            </a:r>
            <a:r>
              <a:rPr lang="en-US" sz="1200" dirty="0" err="1">
                <a:solidFill>
                  <a:srgbClr val="DBB76C"/>
                </a:solidFill>
              </a:rPr>
              <a:t>richard_florida</a:t>
            </a:r>
            <a:r>
              <a:rPr lang="en-US" sz="1200" dirty="0">
                <a:solidFill>
                  <a:srgbClr val="DBB76C"/>
                </a:solidFill>
              </a:rPr>
              <a:t>/books/</a:t>
            </a:r>
            <a:r>
              <a:rPr lang="en-US" sz="1200" dirty="0" err="1">
                <a:solidFill>
                  <a:srgbClr val="DBB76C"/>
                </a:solidFill>
              </a:rPr>
              <a:t>the_rise_of_the_creative_class_revisited</a:t>
            </a:r>
            <a:endParaRPr lang="en-US" sz="1200" dirty="0">
              <a:solidFill>
                <a:srgbClr val="DBB76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18" y="1319537"/>
            <a:ext cx="1278408" cy="12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0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845" y="18288"/>
            <a:ext cx="7886700" cy="993775"/>
          </a:xfrm>
        </p:spPr>
        <p:txBody>
          <a:bodyPr/>
          <a:lstStyle/>
          <a:p>
            <a:r>
              <a:rPr lang="zh-TW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产业</a:t>
            </a:r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分析需要数据的支撑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58" y="1138267"/>
            <a:ext cx="3705225" cy="35881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1365" y="4795837"/>
            <a:ext cx="3124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DBB76C"/>
                </a:solidFill>
              </a:rPr>
              <a:t>p.42 of The Rise of the Creative Class, Revisited</a:t>
            </a:r>
            <a:endParaRPr lang="en-US" sz="1200" dirty="0">
              <a:solidFill>
                <a:srgbClr val="DBB76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64" y="1138267"/>
            <a:ext cx="4485182" cy="3588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63951" y="4795837"/>
            <a:ext cx="2587568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75" dirty="0">
                <a:solidFill>
                  <a:srgbClr val="DBB76C"/>
                </a:solidFill>
              </a:rPr>
              <a:t>p.45 of The Rise of the Creative Class, Revisited</a:t>
            </a:r>
            <a:endParaRPr lang="en-US" sz="975" dirty="0">
              <a:solidFill>
                <a:srgbClr val="DBB7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07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 descr="LogoXLP_en-9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844" y="4819507"/>
            <a:ext cx="686156" cy="287708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985200" y="210872"/>
            <a:ext cx="8795348" cy="478281"/>
          </a:xfrm>
          <a:prstGeom prst="rect">
            <a:avLst/>
          </a:prstGeom>
        </p:spPr>
        <p:txBody>
          <a:bodyPr vert="horz" lIns="68528" tIns="34265" rIns="68528" bIns="34265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65" indent="0">
              <a:buClr>
                <a:srgbClr val="F79646">
                  <a:lumMod val="75000"/>
                </a:srgbClr>
              </a:buClr>
              <a:buNone/>
            </a:pPr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社会动态现象的仿真工具 （</a:t>
            </a:r>
            <a:r>
              <a:rPr lang="en-US" altLang="zh-CN" sz="2400" dirty="0" err="1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NetLogo</a:t>
            </a:r>
            <a:r>
              <a:rPr lang="en-US" altLang="zh-CN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)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85" y="871915"/>
            <a:ext cx="5009959" cy="3782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215" y="871915"/>
            <a:ext cx="2563289" cy="376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2772161"/>
            <a:ext cx="9144000" cy="237134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59" name="椭圆 1"/>
          <p:cNvSpPr/>
          <p:nvPr/>
        </p:nvSpPr>
        <p:spPr>
          <a:xfrm flipH="1">
            <a:off x="7183220" y="2087394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9105" y="1470135"/>
            <a:ext cx="771257" cy="578443"/>
          </a:xfrm>
          <a:prstGeom prst="rect">
            <a:avLst/>
          </a:prstGeom>
        </p:spPr>
      </p:pic>
      <p:sp>
        <p:nvSpPr>
          <p:cNvPr id="3" name="椭圆 64"/>
          <p:cNvSpPr/>
          <p:nvPr/>
        </p:nvSpPr>
        <p:spPr>
          <a:xfrm flipH="1">
            <a:off x="171072" y="2085550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" name="椭圆 63"/>
          <p:cNvSpPr/>
          <p:nvPr/>
        </p:nvSpPr>
        <p:spPr>
          <a:xfrm flipH="1">
            <a:off x="1888641" y="2085550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椭圆 1"/>
          <p:cNvSpPr/>
          <p:nvPr/>
        </p:nvSpPr>
        <p:spPr>
          <a:xfrm flipH="1">
            <a:off x="5442596" y="2085550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02328" y="2090313"/>
            <a:ext cx="1818258" cy="1363694"/>
            <a:chOff x="1820292" y="2428401"/>
            <a:chExt cx="1818258" cy="1818258"/>
          </a:xfrm>
          <a:noFill/>
        </p:grpSpPr>
        <p:sp>
          <p:nvSpPr>
            <p:cNvPr id="8" name="Oval 7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75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rPr>
                <a:t>资源规划</a:t>
              </a:r>
              <a:endParaRPr lang="en-US" altLang="zh-CN" sz="975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  <a:cs typeface="Adobe 繁黑體 Std B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146" y="2090313"/>
            <a:ext cx="1818258" cy="1363694"/>
            <a:chOff x="1820292" y="2566185"/>
            <a:chExt cx="1818258" cy="1818258"/>
          </a:xfrm>
          <a:noFill/>
        </p:grpSpPr>
        <p:sp>
          <p:nvSpPr>
            <p:cNvPr id="11" name="Oval 10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rPr>
                <a:t>招募创意</a:t>
              </a:r>
              <a:endParaRPr lang="en-US" altLang="zh-CN" sz="12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  <a:cs typeface="Adobe 繁黑體 Std B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3" name="Group 15"/>
          <p:cNvGrpSpPr/>
          <p:nvPr/>
        </p:nvGrpSpPr>
        <p:grpSpPr>
          <a:xfrm>
            <a:off x="5457572" y="2096782"/>
            <a:ext cx="1818258" cy="1363694"/>
            <a:chOff x="1820292" y="2428401"/>
            <a:chExt cx="1818258" cy="1818258"/>
          </a:xfrm>
          <a:noFill/>
        </p:grpSpPr>
        <p:sp>
          <p:nvSpPr>
            <p:cNvPr id="17" name="Oval 16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rPr>
                <a:t>内容与产品</a:t>
              </a:r>
              <a:endParaRPr lang="en-US" altLang="zh-CN" sz="105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  <a:cs typeface="Adobe 繁黑體 Std B"/>
              </a:endParaRPr>
            </a:p>
            <a:p>
              <a:pPr algn="ctr"/>
              <a:r>
                <a:rPr lang="zh-CN" altLang="en-US" sz="1050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rPr>
                <a:t>开发</a:t>
              </a:r>
              <a:endParaRPr lang="en-US" altLang="zh-CN" sz="105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  <a:cs typeface="Adobe 繁黑體 Std B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6" name="Group 19"/>
          <p:cNvGrpSpPr/>
          <p:nvPr/>
        </p:nvGrpSpPr>
        <p:grpSpPr>
          <a:xfrm>
            <a:off x="7273554" y="3682898"/>
            <a:ext cx="1627223" cy="876966"/>
            <a:chOff x="405684" y="1039927"/>
            <a:chExt cx="1645018" cy="957648"/>
          </a:xfrm>
          <a:solidFill>
            <a:srgbClr val="00B050"/>
          </a:solidFill>
        </p:grpSpPr>
        <p:sp>
          <p:nvSpPr>
            <p:cNvPr id="21" name="Round Diagonal Corner Rectangle 20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b="1" dirty="0">
                  <a:solidFill>
                    <a:prstClr val="white"/>
                  </a:solidFill>
                  <a:latin typeface="+mn-ea"/>
                  <a:cs typeface="Adobe 繁黑體 Std B"/>
                </a:rPr>
                <a:t>产品</a:t>
              </a:r>
              <a:r>
                <a:rPr lang="en-US" altLang="zh-CN" sz="900" b="1" dirty="0">
                  <a:solidFill>
                    <a:prstClr val="white"/>
                  </a:solidFill>
                  <a:latin typeface="+mn-ea"/>
                  <a:cs typeface="Adobe 繁黑體 Std B"/>
                </a:rPr>
                <a:t>demo</a:t>
              </a:r>
            </a:p>
          </p:txBody>
        </p:sp>
        <p:sp>
          <p:nvSpPr>
            <p:cNvPr id="22" name="Round Diagonal Corner Rectangle 21"/>
            <p:cNvSpPr/>
            <p:nvPr/>
          </p:nvSpPr>
          <p:spPr>
            <a:xfrm>
              <a:off x="405684" y="1363851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b="1" dirty="0">
                  <a:solidFill>
                    <a:prstClr val="white"/>
                  </a:solidFill>
                  <a:latin typeface="+mn-ea"/>
                  <a:cs typeface="Adobe 繁黑體 Std B"/>
                </a:rPr>
                <a:t>网页平台</a:t>
              </a:r>
              <a:endParaRPr lang="en-US" altLang="zh-CN" sz="900" b="1" dirty="0">
                <a:solidFill>
                  <a:prstClr val="white"/>
                </a:solidFill>
                <a:latin typeface="+mn-ea"/>
                <a:cs typeface="Adobe 繁黑體 Std B"/>
              </a:endParaRPr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405684" y="168777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b="1" dirty="0">
                  <a:solidFill>
                    <a:prstClr val="white"/>
                  </a:solidFill>
                  <a:latin typeface="+mn-ea"/>
                  <a:cs typeface="Adobe 繁黑體 Std B"/>
                </a:rPr>
                <a:t>媒体发布</a:t>
              </a:r>
              <a:endParaRPr lang="en-US" altLang="zh-CN" sz="900" b="1" dirty="0">
                <a:solidFill>
                  <a:prstClr val="white"/>
                </a:solidFill>
                <a:latin typeface="+mn-ea"/>
                <a:cs typeface="Adobe 繁黑體 Std B"/>
              </a:endParaRPr>
            </a:p>
          </p:txBody>
        </p:sp>
      </p:grpSp>
      <p:grpSp>
        <p:nvGrpSpPr>
          <p:cNvPr id="19" name="Group 23"/>
          <p:cNvGrpSpPr/>
          <p:nvPr/>
        </p:nvGrpSpPr>
        <p:grpSpPr>
          <a:xfrm>
            <a:off x="5474824" y="3685024"/>
            <a:ext cx="1682738" cy="1115820"/>
            <a:chOff x="405684" y="1039927"/>
            <a:chExt cx="1645018" cy="1218475"/>
          </a:xfrm>
          <a:noFill/>
        </p:grpSpPr>
        <p:sp>
          <p:nvSpPr>
            <p:cNvPr id="25" name="Round Diagonal Corner Rectangle 24"/>
            <p:cNvSpPr/>
            <p:nvPr/>
          </p:nvSpPr>
          <p:spPr>
            <a:xfrm>
              <a:off x="405685" y="1039927"/>
              <a:ext cx="1645017" cy="842290"/>
            </a:xfrm>
            <a:prstGeom prst="round2DiagRect">
              <a:avLst>
                <a:gd name="adj1" fmla="val 19783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建模工具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(</a:t>
              </a:r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编程语言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,AutoCAD, </a:t>
              </a:r>
              <a:r>
                <a:rPr lang="en-US" altLang="zh-CN" sz="900" dirty="0" err="1">
                  <a:solidFill>
                    <a:schemeClr val="bg1"/>
                  </a:solidFill>
                  <a:latin typeface="+mn-ea"/>
                  <a:cs typeface="Adobe 繁黑體 Std B"/>
                </a:rPr>
                <a:t>PhotoShop,InDesign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)</a:t>
              </a:r>
            </a:p>
          </p:txBody>
        </p:sp>
        <p:sp>
          <p:nvSpPr>
            <p:cNvPr id="26" name="Round Diagonal Corner Rectangle 25"/>
            <p:cNvSpPr/>
            <p:nvPr/>
          </p:nvSpPr>
          <p:spPr>
            <a:xfrm>
              <a:off x="405684" y="1899158"/>
              <a:ext cx="1645017" cy="359244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原型建造工具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(Lego, </a:t>
              </a:r>
              <a:r>
                <a:rPr lang="en-US" altLang="zh-CN" sz="900" dirty="0" err="1">
                  <a:solidFill>
                    <a:schemeClr val="bg1"/>
                  </a:solidFill>
                  <a:latin typeface="+mn-ea"/>
                  <a:cs typeface="Adobe 繁黑體 Std B"/>
                </a:rPr>
                <a:t>Makeblock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)</a:t>
              </a:r>
            </a:p>
          </p:txBody>
        </p:sp>
      </p:grpSp>
      <p:grpSp>
        <p:nvGrpSpPr>
          <p:cNvPr id="20" name="Group 26"/>
          <p:cNvGrpSpPr/>
          <p:nvPr/>
        </p:nvGrpSpPr>
        <p:grpSpPr>
          <a:xfrm>
            <a:off x="3727691" y="3691615"/>
            <a:ext cx="1645018" cy="1109795"/>
            <a:chOff x="405684" y="1047188"/>
            <a:chExt cx="1645018" cy="1245669"/>
          </a:xfrm>
          <a:noFill/>
        </p:grpSpPr>
        <p:sp>
          <p:nvSpPr>
            <p:cNvPr id="28" name="Round Diagonal Corner Rectangle 27"/>
            <p:cNvSpPr/>
            <p:nvPr/>
          </p:nvSpPr>
          <p:spPr>
            <a:xfrm>
              <a:off x="405685" y="1047188"/>
              <a:ext cx="1645017" cy="663848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内容分发协议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 (</a:t>
              </a:r>
              <a:r>
                <a:rPr lang="en-US" altLang="zh-CN" sz="900" dirty="0" err="1">
                  <a:solidFill>
                    <a:schemeClr val="bg1"/>
                  </a:solidFill>
                  <a:latin typeface="+mn-ea"/>
                  <a:cs typeface="Adobe 繁黑體 Std B"/>
                </a:rPr>
                <a:t>Git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)</a:t>
              </a:r>
              <a:endParaRPr lang="en-US" altLang="zh-CN" sz="825" dirty="0">
                <a:solidFill>
                  <a:schemeClr val="bg1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29" name="Round Diagonal Corner Rectangle 28"/>
            <p:cNvSpPr/>
            <p:nvPr/>
          </p:nvSpPr>
          <p:spPr>
            <a:xfrm>
              <a:off x="405684" y="1741838"/>
              <a:ext cx="1645017" cy="551019"/>
            </a:xfrm>
            <a:prstGeom prst="round2DiagRect">
              <a:avLst>
                <a:gd name="adj1" fmla="val 23224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数据收集设备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 </a:t>
              </a:r>
            </a:p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(</a:t>
              </a:r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相机、手机、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输入设备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)</a:t>
              </a:r>
            </a:p>
          </p:txBody>
        </p:sp>
      </p:grpSp>
      <p:grpSp>
        <p:nvGrpSpPr>
          <p:cNvPr id="24" name="Group 29"/>
          <p:cNvGrpSpPr/>
          <p:nvPr/>
        </p:nvGrpSpPr>
        <p:grpSpPr>
          <a:xfrm>
            <a:off x="2002031" y="3695867"/>
            <a:ext cx="1613781" cy="891896"/>
            <a:chOff x="405684" y="1047184"/>
            <a:chExt cx="1755297" cy="1001088"/>
          </a:xfrm>
          <a:noFill/>
        </p:grpSpPr>
        <p:sp>
          <p:nvSpPr>
            <p:cNvPr id="31" name="Round Diagonal Corner Rectangle 30"/>
            <p:cNvSpPr/>
            <p:nvPr/>
          </p:nvSpPr>
          <p:spPr>
            <a:xfrm>
              <a:off x="405685" y="1047184"/>
              <a:ext cx="1755296" cy="659074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j-ea"/>
                  <a:ea typeface="+mj-ea"/>
                  <a:cs typeface="Adobe 繁黑體 Std B"/>
                </a:rPr>
                <a:t>搭建故事</a:t>
              </a:r>
              <a:endParaRPr lang="en-US" altLang="zh-CN" sz="900" dirty="0">
                <a:solidFill>
                  <a:schemeClr val="bg1"/>
                </a:solidFill>
                <a:latin typeface="+mj-ea"/>
                <a:ea typeface="+mj-ea"/>
                <a:cs typeface="Adobe 繁黑體 Std B"/>
              </a:endParaRPr>
            </a:p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j-ea"/>
                  <a:ea typeface="+mj-ea"/>
                  <a:cs typeface="Adobe 繁黑體 Std B"/>
                </a:rPr>
                <a:t>（初步设计）</a:t>
              </a:r>
              <a:endParaRPr lang="en-US" altLang="zh-CN" sz="900" dirty="0">
                <a:solidFill>
                  <a:schemeClr val="bg1"/>
                </a:solidFill>
                <a:latin typeface="+mj-ea"/>
                <a:ea typeface="+mj-ea"/>
                <a:cs typeface="Adobe 繁黑體 Std B"/>
              </a:endParaRPr>
            </a:p>
          </p:txBody>
        </p:sp>
        <p:sp>
          <p:nvSpPr>
            <p:cNvPr id="32" name="Round Diagonal Corner Rectangle 31"/>
            <p:cNvSpPr/>
            <p:nvPr/>
          </p:nvSpPr>
          <p:spPr>
            <a:xfrm>
              <a:off x="405684" y="1728043"/>
              <a:ext cx="1755297" cy="320229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资源清单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</p:txBody>
        </p:sp>
      </p:grpSp>
      <p:grpSp>
        <p:nvGrpSpPr>
          <p:cNvPr id="27" name="Group 32"/>
          <p:cNvGrpSpPr/>
          <p:nvPr/>
        </p:nvGrpSpPr>
        <p:grpSpPr>
          <a:xfrm>
            <a:off x="267221" y="3696254"/>
            <a:ext cx="1621421" cy="1104592"/>
            <a:chOff x="405684" y="1018732"/>
            <a:chExt cx="1550686" cy="1206216"/>
          </a:xfrm>
          <a:noFill/>
        </p:grpSpPr>
        <p:sp>
          <p:nvSpPr>
            <p:cNvPr id="34" name="Round Diagonal Corner Rectangle 33"/>
            <p:cNvSpPr/>
            <p:nvPr/>
          </p:nvSpPr>
          <p:spPr>
            <a:xfrm>
              <a:off x="405686" y="1018732"/>
              <a:ext cx="1550684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j-ea"/>
                  <a:ea typeface="+mj-ea"/>
                  <a:cs typeface="Adobe 繁黑體 Std B"/>
                </a:rPr>
                <a:t>任务说明</a:t>
              </a:r>
              <a:endParaRPr lang="en-US" altLang="zh-CN" sz="900" dirty="0">
                <a:solidFill>
                  <a:schemeClr val="bg1"/>
                </a:solidFill>
                <a:latin typeface="+mj-ea"/>
                <a:ea typeface="+mj-ea"/>
                <a:cs typeface="Adobe 繁黑體 Std B"/>
              </a:endParaRPr>
            </a:p>
          </p:txBody>
        </p:sp>
        <p:sp>
          <p:nvSpPr>
            <p:cNvPr id="35" name="Round Diagonal Corner Rectangle 34"/>
            <p:cNvSpPr/>
            <p:nvPr/>
          </p:nvSpPr>
          <p:spPr>
            <a:xfrm>
              <a:off x="405684" y="1349723"/>
              <a:ext cx="1550685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产品目标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</p:txBody>
        </p:sp>
        <p:sp>
          <p:nvSpPr>
            <p:cNvPr id="36" name="Round Diagonal Corner Rectangle 35"/>
            <p:cNvSpPr/>
            <p:nvPr/>
          </p:nvSpPr>
          <p:spPr>
            <a:xfrm>
              <a:off x="405684" y="1680713"/>
              <a:ext cx="1550685" cy="54423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多层次设计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合同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 (</a:t>
              </a:r>
              <a:r>
                <a:rPr lang="en-US" altLang="zh-CN" sz="900" dirty="0" err="1">
                  <a:solidFill>
                    <a:schemeClr val="bg1"/>
                  </a:solidFill>
                  <a:latin typeface="+mn-ea"/>
                  <a:cs typeface="Adobe 繁黑體 Std B"/>
                </a:rPr>
                <a:t>XMind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)</a:t>
              </a:r>
              <a:r>
                <a:rPr lang="en-US" altLang="zh-CN" sz="900" dirty="0">
                  <a:solidFill>
                    <a:schemeClr val="tx1"/>
                  </a:solidFill>
                  <a:latin typeface="+mn-ea"/>
                  <a:cs typeface="Adobe 繁黑體 Std B"/>
                </a:rPr>
                <a:t>)</a:t>
              </a:r>
            </a:p>
          </p:txBody>
        </p:sp>
      </p:grpSp>
      <p:grpSp>
        <p:nvGrpSpPr>
          <p:cNvPr id="30" name="Group 42"/>
          <p:cNvGrpSpPr/>
          <p:nvPr/>
        </p:nvGrpSpPr>
        <p:grpSpPr>
          <a:xfrm>
            <a:off x="-3290" y="1119655"/>
            <a:ext cx="1983864" cy="793758"/>
            <a:chOff x="0" y="1445664"/>
            <a:chExt cx="2213039" cy="1136982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445664"/>
              <a:ext cx="1136982" cy="113698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422" y="1577473"/>
              <a:ext cx="901617" cy="90161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872201" y="1459033"/>
              <a:ext cx="420580" cy="793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</a:t>
              </a: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1563" y="1328029"/>
            <a:ext cx="747295" cy="56047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231" y="998535"/>
            <a:ext cx="628801" cy="4716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417" y="1509688"/>
            <a:ext cx="406036" cy="3045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172" y="1300621"/>
            <a:ext cx="1903223" cy="54809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828" y="1300621"/>
            <a:ext cx="1304993" cy="548097"/>
          </a:xfrm>
          <a:prstGeom prst="rect">
            <a:avLst/>
          </a:prstGeom>
        </p:spPr>
      </p:pic>
      <p:grpSp>
        <p:nvGrpSpPr>
          <p:cNvPr id="33" name="Group 52"/>
          <p:cNvGrpSpPr/>
          <p:nvPr/>
        </p:nvGrpSpPr>
        <p:grpSpPr>
          <a:xfrm>
            <a:off x="7187293" y="2093863"/>
            <a:ext cx="1818258" cy="1363694"/>
            <a:chOff x="1820292" y="2428401"/>
            <a:chExt cx="1818258" cy="1818258"/>
          </a:xfrm>
          <a:noFill/>
        </p:grpSpPr>
        <p:sp>
          <p:nvSpPr>
            <p:cNvPr id="54" name="Oval 53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rPr>
                <a:t>产品与内容发布</a:t>
              </a:r>
              <a:endParaRPr lang="en-US" altLang="zh-CN" sz="12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  <a:cs typeface="Adobe 繁黑體 Std B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360468" y="1913413"/>
            <a:ext cx="2362936" cy="1756546"/>
            <a:chOff x="3666222" y="2780734"/>
            <a:chExt cx="1833378" cy="1830958"/>
          </a:xfrm>
        </p:grpSpPr>
        <p:sp>
          <p:nvSpPr>
            <p:cNvPr id="5" name="椭圆 62"/>
            <p:cNvSpPr/>
            <p:nvPr/>
          </p:nvSpPr>
          <p:spPr>
            <a:xfrm flipH="1">
              <a:off x="3666222" y="2780734"/>
              <a:ext cx="1830958" cy="183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28" tIns="34265" rIns="68528" bIns="34265" rtlCol="0" anchor="ctr"/>
            <a:lstStyle/>
            <a:p>
              <a:pPr algn="ctr"/>
              <a:endParaRPr lang="zh-CN" altLang="en-US" sz="975" dirty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grpSp>
          <p:nvGrpSpPr>
            <p:cNvPr id="38" name="Group 12"/>
            <p:cNvGrpSpPr/>
            <p:nvPr/>
          </p:nvGrpSpPr>
          <p:grpSpPr>
            <a:xfrm>
              <a:off x="3681342" y="2787084"/>
              <a:ext cx="1818258" cy="1818258"/>
              <a:chOff x="1820292" y="2566185"/>
              <a:chExt cx="1818258" cy="1818258"/>
            </a:xfrm>
            <a:noFill/>
          </p:grpSpPr>
          <p:sp>
            <p:nvSpPr>
              <p:cNvPr id="14" name="Oval 13"/>
              <p:cNvSpPr/>
              <p:nvPr/>
            </p:nvSpPr>
            <p:spPr>
              <a:xfrm>
                <a:off x="1820292" y="2566185"/>
                <a:ext cx="1818258" cy="1818258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100" dirty="0">
                    <a:solidFill>
                      <a:prstClr val="white"/>
                    </a:solidFill>
                    <a:latin typeface="黑体" pitchFamily="49" charset="-122"/>
                    <a:ea typeface="黑体" pitchFamily="49" charset="-122"/>
                    <a:cs typeface="Adobe 繁黑體 Std B"/>
                  </a:rPr>
                  <a:t>群体协同</a:t>
                </a:r>
                <a:endParaRPr lang="en-US" altLang="zh-CN" sz="2100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05674" y="2663340"/>
                <a:ext cx="1621408" cy="1621408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40000"/>
                    <a:lumOff val="60000"/>
                  </a:schemeClr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endParaRPr>
              </a:p>
            </p:txBody>
          </p:sp>
        </p:grp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413" y="721819"/>
            <a:ext cx="997297" cy="7479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5384" y="849181"/>
            <a:ext cx="519651" cy="389738"/>
          </a:xfrm>
          <a:prstGeom prst="rect">
            <a:avLst/>
          </a:prstGeom>
        </p:spPr>
      </p:pic>
      <p:sp>
        <p:nvSpPr>
          <p:cNvPr id="57" name="标题 1"/>
          <p:cNvSpPr txBox="1">
            <a:spLocks/>
          </p:cNvSpPr>
          <p:nvPr/>
        </p:nvSpPr>
        <p:spPr>
          <a:xfrm>
            <a:off x="277061" y="90469"/>
            <a:ext cx="9144000" cy="72124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DBB76C"/>
                </a:solidFill>
                <a:latin typeface="Arial Black"/>
                <a:ea typeface="黑体" pitchFamily="49" charset="-122"/>
                <a:cs typeface="Arial Black"/>
              </a:rPr>
              <a:t>创造产品的过程是一种知识管理的流程</a:t>
            </a:r>
            <a:endParaRPr lang="en-US" altLang="en-US" sz="2400" dirty="0">
              <a:solidFill>
                <a:srgbClr val="DBB76C"/>
              </a:solidFill>
              <a:latin typeface="Arial Black"/>
              <a:ea typeface="黑体" pitchFamily="49" charset="-122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69164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8034" y="-43225"/>
            <a:ext cx="7886700" cy="99377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生产系统是一个数字出版流程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4" name="椭圆 64"/>
          <p:cNvSpPr/>
          <p:nvPr/>
        </p:nvSpPr>
        <p:spPr>
          <a:xfrm flipH="1">
            <a:off x="49539" y="1558491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5" name="椭圆 63"/>
          <p:cNvSpPr/>
          <p:nvPr/>
        </p:nvSpPr>
        <p:spPr>
          <a:xfrm flipH="1">
            <a:off x="1767108" y="1558491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椭圆 62"/>
          <p:cNvSpPr/>
          <p:nvPr/>
        </p:nvSpPr>
        <p:spPr>
          <a:xfrm flipH="1">
            <a:off x="3280158" y="1433213"/>
            <a:ext cx="2372510" cy="1742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7" name="椭圆 1"/>
          <p:cNvSpPr/>
          <p:nvPr/>
        </p:nvSpPr>
        <p:spPr>
          <a:xfrm flipH="1">
            <a:off x="5303811" y="1558491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215219" y="2924825"/>
            <a:ext cx="1645018" cy="851089"/>
            <a:chOff x="405684" y="1039927"/>
            <a:chExt cx="1645018" cy="929388"/>
          </a:xfrm>
          <a:solidFill>
            <a:srgbClr val="00B050"/>
          </a:solidFill>
        </p:grpSpPr>
        <p:sp>
          <p:nvSpPr>
            <p:cNvPr id="9" name="Round Diagonal Corner Rectangle 8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Demo Product</a:t>
              </a:r>
            </a:p>
          </p:txBody>
        </p:sp>
        <p:sp>
          <p:nvSpPr>
            <p:cNvPr id="10" name="Round Diagonal Corner Rectangle 9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Web Platforms</a:t>
              </a:r>
            </a:p>
          </p:txBody>
        </p:sp>
        <p:sp>
          <p:nvSpPr>
            <p:cNvPr id="11" name="Round Diagonal Corner Rectangle 10"/>
            <p:cNvSpPr/>
            <p:nvPr/>
          </p:nvSpPr>
          <p:spPr>
            <a:xfrm>
              <a:off x="405684" y="165951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Media Events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90430" y="2926949"/>
            <a:ext cx="1645018" cy="1070538"/>
            <a:chOff x="405684" y="1039927"/>
            <a:chExt cx="1645018" cy="1169027"/>
          </a:xfrm>
          <a:noFill/>
        </p:grpSpPr>
        <p:sp>
          <p:nvSpPr>
            <p:cNvPr id="13" name="Round Diagonal Corner Rectangle 12"/>
            <p:cNvSpPr/>
            <p:nvPr/>
          </p:nvSpPr>
          <p:spPr>
            <a:xfrm>
              <a:off x="405685" y="1039927"/>
              <a:ext cx="1645017" cy="859231"/>
            </a:xfrm>
            <a:prstGeom prst="round2DiagRect">
              <a:avLst>
                <a:gd name="adj1" fmla="val 19783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Modeling Tools</a:t>
              </a:r>
            </a:p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(Programming Languages, AutoCAD, PhotoShop, InDesign)</a:t>
              </a:r>
            </a:p>
          </p:txBody>
        </p:sp>
        <p:sp>
          <p:nvSpPr>
            <p:cNvPr id="14" name="Round Diagonal Corner Rectangle 13"/>
            <p:cNvSpPr/>
            <p:nvPr/>
          </p:nvSpPr>
          <p:spPr>
            <a:xfrm>
              <a:off x="405684" y="1899158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Prototyping Tools</a:t>
              </a:r>
            </a:p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(Lego, Makeblock)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59439" y="2950731"/>
            <a:ext cx="1645018" cy="552010"/>
            <a:chOff x="405684" y="1039926"/>
            <a:chExt cx="1645018" cy="619593"/>
          </a:xfrm>
          <a:noFill/>
        </p:grpSpPr>
        <p:sp>
          <p:nvSpPr>
            <p:cNvPr id="19" name="Round Diagonal Corner Rectangle 18"/>
            <p:cNvSpPr/>
            <p:nvPr/>
          </p:nvSpPr>
          <p:spPr>
            <a:xfrm>
              <a:off x="405685" y="1039926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Story Boarding</a:t>
              </a:r>
            </a:p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(PowerPoint)</a:t>
              </a:r>
            </a:p>
          </p:txBody>
        </p:sp>
        <p:sp>
          <p:nvSpPr>
            <p:cNvPr id="20" name="Round Diagonal Corner Rectangle 19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Time Tables</a:t>
              </a:r>
            </a:p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 (SmartSheet)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4627" y="2931711"/>
            <a:ext cx="1645018" cy="851088"/>
            <a:chOff x="405684" y="1039927"/>
            <a:chExt cx="1645018" cy="929388"/>
          </a:xfrm>
          <a:noFill/>
        </p:grpSpPr>
        <p:sp>
          <p:nvSpPr>
            <p:cNvPr id="22" name="Round Diagonal Corner Rectangle 21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635 Method</a:t>
              </a:r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Mission Statement</a:t>
              </a:r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405684" y="165951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Multi-Level Design Contracts (XMind)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80795" y="1563253"/>
            <a:ext cx="1818258" cy="1363694"/>
            <a:chOff x="1820292" y="2428401"/>
            <a:chExt cx="1818258" cy="1818258"/>
          </a:xfrm>
          <a:noFill/>
        </p:grpSpPr>
        <p:sp>
          <p:nvSpPr>
            <p:cNvPr id="26" name="Oval 25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Resource Planning</a:t>
              </a:r>
              <a:endParaRPr lang="en-US" sz="975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239" y="1563253"/>
            <a:ext cx="1818258" cy="1363694"/>
            <a:chOff x="1820292" y="2566185"/>
            <a:chExt cx="1818258" cy="1818258"/>
          </a:xfrm>
          <a:noFill/>
        </p:grpSpPr>
        <p:sp>
          <p:nvSpPr>
            <p:cNvPr id="29" name="Oval 28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Generate</a:t>
              </a:r>
            </a:p>
            <a:p>
              <a:pPr algn="ctr"/>
              <a:r>
                <a:rPr lang="en-US" altLang="zh-CN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Idea 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299034" y="1440536"/>
            <a:ext cx="2356054" cy="1730379"/>
            <a:chOff x="1820292" y="2566185"/>
            <a:chExt cx="1818258" cy="1818258"/>
          </a:xfrm>
          <a:noFill/>
        </p:grpSpPr>
        <p:sp>
          <p:nvSpPr>
            <p:cNvPr id="32" name="Oval 31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Coordination</a:t>
              </a:r>
              <a:endParaRPr lang="en-US" sz="12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310161" y="1563253"/>
            <a:ext cx="1818258" cy="1363694"/>
            <a:chOff x="1820292" y="2428401"/>
            <a:chExt cx="1818258" cy="1818258"/>
          </a:xfrm>
          <a:noFill/>
        </p:grpSpPr>
        <p:sp>
          <p:nvSpPr>
            <p:cNvPr id="35" name="Oval 34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Product</a:t>
              </a:r>
            </a:p>
            <a:p>
              <a:pPr algn="ctr"/>
              <a:r>
                <a:rPr lang="en-US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Dev.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pic>
        <p:nvPicPr>
          <p:cNvPr id="37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054" y="4196454"/>
            <a:ext cx="3644395" cy="80196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4030" y="3208521"/>
            <a:ext cx="1226060" cy="919545"/>
          </a:xfrm>
          <a:prstGeom prst="rect">
            <a:avLst/>
          </a:prstGeom>
        </p:spPr>
      </p:pic>
      <p:sp>
        <p:nvSpPr>
          <p:cNvPr id="46" name="椭圆 1"/>
          <p:cNvSpPr/>
          <p:nvPr/>
        </p:nvSpPr>
        <p:spPr>
          <a:xfrm flipH="1">
            <a:off x="6948771" y="1552922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955121" y="1557685"/>
            <a:ext cx="1818258" cy="1363694"/>
            <a:chOff x="1820292" y="2428401"/>
            <a:chExt cx="1818258" cy="1818258"/>
          </a:xfrm>
          <a:noFill/>
        </p:grpSpPr>
        <p:sp>
          <p:nvSpPr>
            <p:cNvPr id="48" name="Oval 47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Digital</a:t>
              </a:r>
            </a:p>
            <a:p>
              <a:pPr algn="ctr"/>
              <a:r>
                <a:rPr lang="en-US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Deploy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413" y="3894406"/>
            <a:ext cx="1218388" cy="1189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86" y="3753950"/>
            <a:ext cx="2314715" cy="13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26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 descr="LogoXLP_en-9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844" y="4851680"/>
            <a:ext cx="686156" cy="287708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81775" y="236243"/>
            <a:ext cx="8109191" cy="478281"/>
          </a:xfrm>
          <a:prstGeom prst="rect">
            <a:avLst/>
          </a:prstGeom>
        </p:spPr>
        <p:txBody>
          <a:bodyPr vert="horz" lIns="68528" tIns="34265" rIns="68528" bIns="34265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65" indent="0" algn="ctr">
              <a:buClr>
                <a:srgbClr val="F79646">
                  <a:lumMod val="75000"/>
                </a:srgbClr>
              </a:buClr>
              <a:buNone/>
            </a:pPr>
            <a:r>
              <a:rPr lang="zh-CN" altLang="en-US" sz="2400" dirty="0">
                <a:solidFill>
                  <a:srgbClr val="DBB76C"/>
                </a:solidFill>
                <a:latin typeface="华文细黑"/>
                <a:ea typeface="华文细黑"/>
                <a:cs typeface="华文细黑"/>
              </a:rPr>
              <a:t>如何采集数据？过程数据、预测性的数据？</a:t>
            </a:r>
            <a:endParaRPr lang="en-US" sz="2400" dirty="0">
              <a:solidFill>
                <a:srgbClr val="DBB76C"/>
              </a:solidFill>
              <a:latin typeface="华文细黑"/>
              <a:ea typeface="华文细黑"/>
              <a:cs typeface="华文细黑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759" y="3100059"/>
            <a:ext cx="3149600" cy="189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69" y="862890"/>
            <a:ext cx="8092443" cy="20231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0069" y="3439648"/>
            <a:ext cx="2332690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ln w="6600">
                  <a:noFill/>
                  <a:prstDash val="solid"/>
                </a:ln>
                <a:solidFill>
                  <a:srgbClr val="DBB76C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rial"/>
                <a:ea typeface="Verdana" panose="020B0604030504040204" pitchFamily="34" charset="0"/>
                <a:cs typeface="Arial"/>
              </a:rPr>
              <a:t>Data from January 27’s 2015,</a:t>
            </a:r>
          </a:p>
          <a:p>
            <a:r>
              <a:rPr lang="en-US" sz="975" dirty="0">
                <a:ln w="6600">
                  <a:noFill/>
                  <a:prstDash val="solid"/>
                </a:ln>
                <a:solidFill>
                  <a:srgbClr val="DBB76C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rial"/>
                <a:ea typeface="Verdana" panose="020B0604030504040204" pitchFamily="34" charset="0"/>
                <a:cs typeface="Arial"/>
              </a:rPr>
              <a:t> 4 day XLP-based Orientation Program</a:t>
            </a:r>
          </a:p>
          <a:p>
            <a:endParaRPr lang="en-US" sz="975" dirty="0">
              <a:solidFill>
                <a:srgbClr val="DBB76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53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898242" y="251752"/>
            <a:ext cx="375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学习目标</a:t>
            </a:r>
            <a:endParaRPr lang="zh-CN" altLang="en-US" sz="2400" dirty="0">
              <a:solidFill>
                <a:srgbClr val="DBB76C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1104934" y="1328166"/>
            <a:ext cx="6862467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以史为鉴</a:t>
            </a:r>
            <a:endParaRPr lang="en-US" altLang="zh-CN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通过对人物史、科技史、机构史的了解，认识如何认知</a:t>
            </a:r>
            <a:endParaRPr lang="en-US" altLang="zh-CN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提供认知科学的案例、原理、与知识体系</a:t>
            </a:r>
            <a:endParaRPr lang="en-US" altLang="zh-CN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从个人与群体的认知开始，参考各类研究文献、网络资源、学习没有学科界限的知识管理方法</a:t>
            </a:r>
            <a:endParaRPr lang="en-US" altLang="zh-CN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rgbClr val="DBB76C"/>
                </a:solidFill>
                <a:latin typeface="Comic Sans MS" panose="030F0702030302020204" pitchFamily="66" charset="0"/>
              </a:rPr>
              <a:t>使用现代化的群体知识管理工具，交流与汇集知识</a:t>
            </a:r>
            <a:endParaRPr lang="en-US" altLang="zh-CN" sz="2000" dirty="0">
              <a:solidFill>
                <a:srgbClr val="DBB76C"/>
              </a:solidFill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经过群体的知识管理工作流，创作属于你的认知体系</a:t>
            </a:r>
            <a:endParaRPr lang="en-US" altLang="zh-CN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74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 defTabSz="342650"/>
            <a:endParaRPr lang="en-US" sz="975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51475"/>
            <a:ext cx="7886700" cy="993775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开源运动解放了控制财富的秘密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94119"/>
            <a:ext cx="9144000" cy="787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17" y="893727"/>
            <a:ext cx="2014147" cy="3025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99" y="893727"/>
            <a:ext cx="4107102" cy="2299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264" y="3074089"/>
            <a:ext cx="2306171" cy="13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45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06" y="280663"/>
            <a:ext cx="7648272" cy="48318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如何检验学习目标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33" y="1334925"/>
            <a:ext cx="7886700" cy="326231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各产业的技术与服务是否扮演前沿角色取决于：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全球社会与自然法则的时空背景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2000" dirty="0" smtClean="0">
                <a:solidFill>
                  <a:schemeClr val="bg1"/>
                </a:solidFill>
              </a:rPr>
              <a:t>所以研究历史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产业前沿知识是一种人文素养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探索前沿信息是一种思维习惯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思维习惯反应在词汇与检验思绪的过程与方法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2000" dirty="0" smtClean="0">
                <a:solidFill>
                  <a:schemeClr val="bg1"/>
                </a:solidFill>
              </a:rPr>
              <a:t>所以引导学生选择信息渠道的方法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产业前沿的分析过程是一种协同意见的过程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组织小团队，练习编撰意见、检验意见的过程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0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5748" y="280663"/>
            <a:ext cx="7697122" cy="48318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预期效果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378" y="1324293"/>
            <a:ext cx="7886700" cy="3262312"/>
          </a:xfrm>
        </p:spPr>
        <p:txBody>
          <a:bodyPr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成功完成学习任务的学生，应当掌握下列能力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以多重历史证据为线索，分析产业沿革的路径，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了解如何找寻分析产业趋势的相关信息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2"/>
            <a:r>
              <a:rPr lang="zh-CN" altLang="en-US" sz="2000" dirty="0">
                <a:solidFill>
                  <a:schemeClr val="bg1"/>
                </a:solidFill>
              </a:rPr>
              <a:t>熟悉产业分析的术语、产业分析报告的信息来源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体验如何撰写一份完整的产业分析报告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2"/>
            <a:r>
              <a:rPr lang="zh-CN" altLang="en-US" sz="2000" dirty="0">
                <a:solidFill>
                  <a:schemeClr val="bg1"/>
                </a:solidFill>
              </a:rPr>
              <a:t>从实践过程中，测试对上述内容的了解程度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130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941" y="236564"/>
            <a:ext cx="7672697" cy="45876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如何检验学习效果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130" y="1333437"/>
            <a:ext cx="7886700" cy="326231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是否知晓相关产业中的关键元素？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人物史、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科技（理论、专著、期刊）、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机构（法规）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是否能参与讨论产业前沿问题？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相关产业的基本度量衡、产业指标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产业的关键社会法规、技术限制、自然环境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是否能与小团队编撰可公开发布的见解？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撰写产业分析报告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9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6317" y="226227"/>
            <a:ext cx="7684910" cy="48318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学习产出</a:t>
            </a:r>
            <a:endParaRPr lang="en-US" sz="2400" dirty="0">
              <a:solidFill>
                <a:srgbClr val="DBB76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701" y="1345299"/>
            <a:ext cx="3983731" cy="2457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819" y="1337083"/>
            <a:ext cx="1918064" cy="24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16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801113" y="270941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数字出版的多种呈现格式</a:t>
            </a:r>
            <a:endParaRPr lang="zh-CN" altLang="en-US" sz="975" kern="0" dirty="0">
              <a:solidFill>
                <a:srgbClr val="DBB76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Picture 18" descr="IMG_187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4145" y="1328072"/>
            <a:ext cx="4667968" cy="249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157833" y="273327"/>
            <a:ext cx="537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DBB76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形成产业的前提：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 flipV="1">
            <a:off x="2025614" y="1285087"/>
            <a:ext cx="4876800" cy="32657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/>
          <p:cNvSpPr>
            <a:spLocks noGrp="1"/>
          </p:cNvSpPr>
          <p:nvPr/>
        </p:nvSpPr>
        <p:spPr bwMode="auto">
          <a:xfrm>
            <a:off x="1177889" y="924343"/>
            <a:ext cx="6572250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产品系统设计，需要遵循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/>
            </a:r>
            <a:b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具有规律性的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/>
            </a:r>
            <a:b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格式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/>
            </a:r>
            <a:b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（模版、标准、协议）</a:t>
            </a:r>
            <a:endParaRPr lang="en-US" altLang="zh-CN" sz="2000" dirty="0">
              <a:solidFill>
                <a:schemeClr val="bg1"/>
              </a:solidFill>
              <a:latin typeface="Hei" charset="-122"/>
              <a:ea typeface="Hei" charset="-122"/>
              <a:cs typeface="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7873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107294" y="291421"/>
            <a:ext cx="7703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合弄制宪章中文版</a:t>
            </a:r>
            <a:endParaRPr lang="en-US" altLang="zh-CN" sz="2400" dirty="0">
              <a:solidFill>
                <a:srgbClr val="DBB76C"/>
              </a:solidFill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/>
        </p:nvSpPr>
        <p:spPr bwMode="auto">
          <a:xfrm>
            <a:off x="782906" y="59948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9pPr>
          </a:lstStyle>
          <a:p>
            <a:endParaRPr lang="en-US" altLang="zh-CN" sz="1050" dirty="0">
              <a:latin typeface="Arial" panose="020B0604020202020204" pitchFamily="34" charset="0"/>
            </a:endParaRPr>
          </a:p>
        </p:txBody>
      </p:sp>
      <p:pic>
        <p:nvPicPr>
          <p:cNvPr id="52" name="Picture 3" descr="合弄制_封面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0441" y="1307270"/>
            <a:ext cx="4784980" cy="33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4"/>
          <p:cNvSpPr txBox="1">
            <a:spLocks noChangeArrowheads="1"/>
          </p:cNvSpPr>
          <p:nvPr/>
        </p:nvSpPr>
        <p:spPr bwMode="auto">
          <a:xfrm>
            <a:off x="2832973" y="4841720"/>
            <a:ext cx="319991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e-I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1050" dirty="0">
                <a:solidFill>
                  <a:srgbClr val="DBB76C"/>
                </a:solidFill>
              </a:rPr>
              <a:t>http://toyhouse.cc/wiki/index.php/</a:t>
            </a:r>
            <a:r>
              <a:rPr lang="en-US" altLang="en-US" sz="1050" dirty="0">
                <a:solidFill>
                  <a:srgbClr val="DBB76C"/>
                </a:solidFill>
              </a:rPr>
              <a:t>合弄制宪章</a:t>
            </a:r>
            <a:r>
              <a:rPr lang="en-US" altLang="zh-CN" sz="1050" dirty="0">
                <a:solidFill>
                  <a:srgbClr val="DBB76C"/>
                </a:solidFill>
              </a:rPr>
              <a:t>4.1</a:t>
            </a:r>
          </a:p>
        </p:txBody>
      </p:sp>
    </p:spTree>
    <p:extLst>
      <p:ext uri="{BB962C8B-B14F-4D97-AF65-F5344CB8AC3E}">
        <p14:creationId xmlns:p14="http://schemas.microsoft.com/office/powerpoint/2010/main" val="543471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26252" y="4375795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47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8368" y="276320"/>
            <a:ext cx="813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团队协同的工作流程</a:t>
            </a:r>
            <a:r>
              <a:rPr lang="en-US" altLang="zh-CN" sz="2400" dirty="0">
                <a:solidFill>
                  <a:srgbClr val="DBB76C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rgbClr val="DBB76C"/>
                </a:solidFill>
                <a:latin typeface="Arial" panose="020B0604020202020204" pitchFamily="34" charset="0"/>
              </a:rPr>
              <a:t>Workflow of Operating Systems</a:t>
            </a:r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DBB76C"/>
              </a:solidFill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/>
        </p:nvSpPr>
        <p:spPr bwMode="auto">
          <a:xfrm>
            <a:off x="782906" y="59948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9pPr>
          </a:lstStyle>
          <a:p>
            <a:endParaRPr lang="en-US" altLang="zh-CN" sz="1050" dirty="0">
              <a:latin typeface="Arial" panose="020B0604020202020204" pitchFamily="34" charset="0"/>
            </a:endParaRP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4978" y="1296048"/>
            <a:ext cx="4088876" cy="355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Callout 4"/>
          <p:cNvSpPr>
            <a:spLocks noChangeArrowheads="1"/>
          </p:cNvSpPr>
          <p:nvPr/>
        </p:nvSpPr>
        <p:spPr bwMode="auto">
          <a:xfrm>
            <a:off x="6871822" y="3845123"/>
            <a:ext cx="701279" cy="1298377"/>
          </a:xfrm>
          <a:prstGeom prst="wedgeEllipseCallout">
            <a:avLst>
              <a:gd name="adj1" fmla="val -262653"/>
              <a:gd name="adj2" fmla="val -3884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he-I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zh-CN" altLang="en-US" sz="1350" b="0"/>
              <a:t>治理</a:t>
            </a:r>
            <a:endParaRPr lang="en-US" altLang="zh-CN" sz="1350" b="0"/>
          </a:p>
          <a:p>
            <a:r>
              <a:rPr lang="zh-CN" altLang="en-US" sz="1350" b="0"/>
              <a:t>会议</a:t>
            </a:r>
            <a:endParaRPr lang="en-US" altLang="zh-CN" sz="1350" b="0"/>
          </a:p>
        </p:txBody>
      </p:sp>
      <p:sp>
        <p:nvSpPr>
          <p:cNvPr id="16" name="Oval Callout 112"/>
          <p:cNvSpPr>
            <a:spLocks noChangeArrowheads="1"/>
          </p:cNvSpPr>
          <p:nvPr/>
        </p:nvSpPr>
        <p:spPr bwMode="auto">
          <a:xfrm>
            <a:off x="7060504" y="2422957"/>
            <a:ext cx="702469" cy="1298377"/>
          </a:xfrm>
          <a:prstGeom prst="wedgeEllipseCallout">
            <a:avLst>
              <a:gd name="adj1" fmla="val -279713"/>
              <a:gd name="adj2" fmla="val 21019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he-I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zh-CN" altLang="en-US" sz="1350" b="0"/>
              <a:t>战术</a:t>
            </a:r>
            <a:endParaRPr lang="en-US" altLang="zh-CN" sz="1350" b="0" dirty="0"/>
          </a:p>
          <a:p>
            <a:r>
              <a:rPr lang="zh-CN" altLang="en-US" sz="1350" b="0" dirty="0"/>
              <a:t>会议</a:t>
            </a:r>
            <a:endParaRPr lang="en-US" altLang="zh-CN" sz="1350" b="0" dirty="0"/>
          </a:p>
        </p:txBody>
      </p:sp>
      <p:sp>
        <p:nvSpPr>
          <p:cNvPr id="18" name="Oval Callout 112"/>
          <p:cNvSpPr>
            <a:spLocks noChangeArrowheads="1"/>
          </p:cNvSpPr>
          <p:nvPr/>
        </p:nvSpPr>
        <p:spPr bwMode="auto">
          <a:xfrm>
            <a:off x="7038857" y="897607"/>
            <a:ext cx="702469" cy="1298377"/>
          </a:xfrm>
          <a:prstGeom prst="wedgeEllipseCallout">
            <a:avLst>
              <a:gd name="adj1" fmla="val -133574"/>
              <a:gd name="adj2" fmla="val 64454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he-I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zh-CN" altLang="en-US" sz="1350" b="0" dirty="0"/>
              <a:t>发掘</a:t>
            </a:r>
            <a:endParaRPr lang="en-US" altLang="zh-CN" sz="1350" b="0" dirty="0"/>
          </a:p>
          <a:p>
            <a:r>
              <a:rPr lang="zh-CN" altLang="en-US" sz="1350" b="0" dirty="0"/>
              <a:t>问题</a:t>
            </a:r>
            <a:endParaRPr lang="en-US" altLang="zh-CN" sz="1350" b="0" dirty="0"/>
          </a:p>
        </p:txBody>
      </p:sp>
      <p:sp>
        <p:nvSpPr>
          <p:cNvPr id="19" name="Oval Callout 112"/>
          <p:cNvSpPr>
            <a:spLocks noChangeArrowheads="1"/>
          </p:cNvSpPr>
          <p:nvPr/>
        </p:nvSpPr>
        <p:spPr bwMode="auto">
          <a:xfrm>
            <a:off x="1390111" y="1135949"/>
            <a:ext cx="702469" cy="1298377"/>
          </a:xfrm>
          <a:prstGeom prst="wedgeEllipseCallout">
            <a:avLst>
              <a:gd name="adj1" fmla="val 92417"/>
              <a:gd name="adj2" fmla="val 30296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he-I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zh-CN" altLang="en-US" sz="1350" b="0" dirty="0"/>
              <a:t>任务</a:t>
            </a:r>
          </a:p>
          <a:p>
            <a:r>
              <a:rPr lang="zh-CN" altLang="en-US" sz="1350" b="0" dirty="0"/>
              <a:t>排程</a:t>
            </a:r>
            <a:endParaRPr lang="en-US" altLang="zh-CN" sz="1350" b="0" dirty="0"/>
          </a:p>
        </p:txBody>
      </p:sp>
    </p:spTree>
    <p:extLst>
      <p:ext uri="{BB962C8B-B14F-4D97-AF65-F5344CB8AC3E}">
        <p14:creationId xmlns:p14="http://schemas.microsoft.com/office/powerpoint/2010/main" val="1938987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26252" y="4375795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48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05020" y="283744"/>
            <a:ext cx="7703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会议进程规范</a:t>
            </a:r>
            <a:endParaRPr lang="en-US" altLang="zh-CN" sz="2400" dirty="0">
              <a:solidFill>
                <a:srgbClr val="DBB76C"/>
              </a:solidFill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/>
        </p:nvSpPr>
        <p:spPr bwMode="auto">
          <a:xfrm>
            <a:off x="782906" y="59948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9pPr>
          </a:lstStyle>
          <a:p>
            <a:endParaRPr lang="en-US" altLang="zh-CN" sz="1050" dirty="0">
              <a:latin typeface="Arial" panose="020B0604020202020204" pitchFamily="34" charset="0"/>
            </a:endParaRP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767" y="1315266"/>
            <a:ext cx="2332108" cy="341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3763" y="1232554"/>
            <a:ext cx="2465474" cy="358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954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26252" y="4375795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49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1397" y="285997"/>
            <a:ext cx="7703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基于开源模式的全球学习工作流</a:t>
            </a:r>
            <a:endParaRPr lang="en-US" altLang="zh-CN" sz="2400" dirty="0">
              <a:solidFill>
                <a:srgbClr val="DBB76C"/>
              </a:solidFill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/>
        </p:nvSpPr>
        <p:spPr bwMode="auto">
          <a:xfrm>
            <a:off x="782906" y="59948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9pPr>
          </a:lstStyle>
          <a:p>
            <a:endParaRPr lang="en-US" altLang="zh-CN" sz="1050" dirty="0"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1029" y="1501588"/>
            <a:ext cx="2149640" cy="16016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55" y="3389886"/>
            <a:ext cx="3940778" cy="1675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538" y="2999789"/>
            <a:ext cx="1643462" cy="5805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307" y="3706574"/>
            <a:ext cx="1331500" cy="13314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560" y="1201403"/>
            <a:ext cx="2330411" cy="33705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0662" y="4571998"/>
            <a:ext cx="2727044" cy="3697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061" y="1229523"/>
            <a:ext cx="1749275" cy="21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94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61" y="-91995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美国宪法的第一个版本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4419" y="1496217"/>
            <a:ext cx="7024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Section 8, verse 8:</a:t>
            </a:r>
          </a:p>
          <a:p>
            <a:r>
              <a:rPr lang="en-US" sz="2400" dirty="0">
                <a:solidFill>
                  <a:schemeClr val="bg1"/>
                </a:solidFill>
              </a:rPr>
              <a:t>To promote the Progress of Science and useful Arts, by securing for limited Times to Authors and inventors the exclusive Right to their respective Writings and Discoveries;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6615" y="4744049"/>
            <a:ext cx="5145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BB76C"/>
                </a:solidFill>
              </a:rPr>
              <a:t>https://</a:t>
            </a:r>
            <a:r>
              <a:rPr lang="en-US" sz="1200" dirty="0" err="1">
                <a:solidFill>
                  <a:srgbClr val="DBB76C"/>
                </a:solidFill>
              </a:rPr>
              <a:t>www.archives.gov</a:t>
            </a:r>
            <a:r>
              <a:rPr lang="en-US" sz="1200" dirty="0">
                <a:solidFill>
                  <a:srgbClr val="DBB76C"/>
                </a:solidFill>
              </a:rPr>
              <a:t>/founding-docs/constitution-transcript#toc-section-8-</a:t>
            </a:r>
          </a:p>
        </p:txBody>
      </p:sp>
    </p:spTree>
    <p:extLst>
      <p:ext uri="{BB962C8B-B14F-4D97-AF65-F5344CB8AC3E}">
        <p14:creationId xmlns:p14="http://schemas.microsoft.com/office/powerpoint/2010/main" val="814636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"/>
          <p:cNvSpPr/>
          <p:nvPr/>
        </p:nvSpPr>
        <p:spPr>
          <a:xfrm>
            <a:off x="4857862" y="3001561"/>
            <a:ext cx="4023473" cy="53574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1" name="Rectangle 4"/>
          <p:cNvSpPr/>
          <p:nvPr/>
        </p:nvSpPr>
        <p:spPr>
          <a:xfrm>
            <a:off x="92961" y="1313329"/>
            <a:ext cx="3118709" cy="53574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2" name="等腰三角形 2"/>
          <p:cNvSpPr/>
          <p:nvPr/>
        </p:nvSpPr>
        <p:spPr>
          <a:xfrm rot="14153648">
            <a:off x="4822524" y="1269175"/>
            <a:ext cx="376720" cy="2362329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3" name="Rectangle 42"/>
          <p:cNvSpPr/>
          <p:nvPr/>
        </p:nvSpPr>
        <p:spPr>
          <a:xfrm>
            <a:off x="-2290" y="721247"/>
            <a:ext cx="9146290" cy="4422254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44" name="Picture 5" descr="tre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41" y="2307301"/>
            <a:ext cx="4901928" cy="2251823"/>
          </a:xfrm>
          <a:prstGeom prst="rect">
            <a:avLst/>
          </a:prstGeom>
        </p:spPr>
      </p:pic>
      <p:sp>
        <p:nvSpPr>
          <p:cNvPr id="45" name="Rectangle 35"/>
          <p:cNvSpPr/>
          <p:nvPr/>
        </p:nvSpPr>
        <p:spPr>
          <a:xfrm>
            <a:off x="99830" y="3865641"/>
            <a:ext cx="8394921" cy="442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latin typeface="Rockwell" pitchFamily="18" charset="0"/>
            </a:endParaRPr>
          </a:p>
        </p:txBody>
      </p:sp>
      <p:grpSp>
        <p:nvGrpSpPr>
          <p:cNvPr id="4" name="Group 103"/>
          <p:cNvGrpSpPr/>
          <p:nvPr/>
        </p:nvGrpSpPr>
        <p:grpSpPr>
          <a:xfrm>
            <a:off x="261599" y="3488264"/>
            <a:ext cx="1163577" cy="872683"/>
            <a:chOff x="1820292" y="2566185"/>
            <a:chExt cx="1818258" cy="1818258"/>
          </a:xfrm>
          <a:noFill/>
        </p:grpSpPr>
        <p:sp>
          <p:nvSpPr>
            <p:cNvPr id="47" name="Oval 104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75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Concept Generation</a:t>
              </a:r>
              <a:endParaRPr lang="en-US" sz="675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48" name="Oval 105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" name="Group 100"/>
          <p:cNvGrpSpPr/>
          <p:nvPr/>
        </p:nvGrpSpPr>
        <p:grpSpPr>
          <a:xfrm>
            <a:off x="1301209" y="3488264"/>
            <a:ext cx="1163577" cy="872683"/>
            <a:chOff x="1820292" y="2428401"/>
            <a:chExt cx="1818258" cy="1818258"/>
          </a:xfrm>
          <a:noFill/>
        </p:grpSpPr>
        <p:sp>
          <p:nvSpPr>
            <p:cNvPr id="50" name="Oval 101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25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Resource Planning</a:t>
              </a:r>
              <a:endParaRPr lang="en-US" sz="525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51" name="Oval 102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6" name="Group 106"/>
          <p:cNvGrpSpPr/>
          <p:nvPr/>
        </p:nvGrpSpPr>
        <p:grpSpPr>
          <a:xfrm>
            <a:off x="2295029" y="3488264"/>
            <a:ext cx="1163577" cy="872683"/>
            <a:chOff x="1820292" y="2566185"/>
            <a:chExt cx="1818258" cy="1818258"/>
          </a:xfrm>
          <a:noFill/>
        </p:grpSpPr>
        <p:sp>
          <p:nvSpPr>
            <p:cNvPr id="53" name="Oval 107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err="1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Coordi</a:t>
              </a:r>
              <a:r>
                <a:rPr lang="en-US" altLang="zh-CN" sz="105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-nation</a:t>
              </a:r>
              <a:endParaRPr lang="en-US" sz="105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54" name="Oval 108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7" name="Group 109"/>
          <p:cNvGrpSpPr/>
          <p:nvPr/>
        </p:nvGrpSpPr>
        <p:grpSpPr>
          <a:xfrm>
            <a:off x="3334639" y="3511785"/>
            <a:ext cx="1163577" cy="872683"/>
            <a:chOff x="1820292" y="2428401"/>
            <a:chExt cx="1818258" cy="1818258"/>
          </a:xfrm>
          <a:noFill/>
        </p:grpSpPr>
        <p:sp>
          <p:nvSpPr>
            <p:cNvPr id="56" name="Oval 110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Engineering Refinement</a:t>
              </a:r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57" name="Oval 11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9" name="组合 6"/>
          <p:cNvGrpSpPr/>
          <p:nvPr/>
        </p:nvGrpSpPr>
        <p:grpSpPr>
          <a:xfrm>
            <a:off x="3972518" y="681189"/>
            <a:ext cx="4470617" cy="2139443"/>
            <a:chOff x="95075" y="1107756"/>
            <a:chExt cx="8271721" cy="5501837"/>
          </a:xfrm>
        </p:grpSpPr>
        <p:pic>
          <p:nvPicPr>
            <p:cNvPr id="62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942" y="1107756"/>
              <a:ext cx="7475854" cy="5501837"/>
            </a:xfrm>
            <a:prstGeom prst="rect">
              <a:avLst/>
            </a:prstGeom>
          </p:spPr>
        </p:pic>
        <p:pic>
          <p:nvPicPr>
            <p:cNvPr id="63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22" y="3191933"/>
              <a:ext cx="749920" cy="499533"/>
            </a:xfrm>
            <a:prstGeom prst="rect">
              <a:avLst/>
            </a:prstGeom>
          </p:spPr>
        </p:pic>
        <p:pic>
          <p:nvPicPr>
            <p:cNvPr id="6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075" y="3947438"/>
              <a:ext cx="795867" cy="426672"/>
            </a:xfrm>
            <a:prstGeom prst="rect">
              <a:avLst/>
            </a:prstGeom>
          </p:spPr>
        </p:pic>
      </p:grpSp>
      <p:sp>
        <p:nvSpPr>
          <p:cNvPr id="69" name="Content Placeholder 2"/>
          <p:cNvSpPr txBox="1">
            <a:spLocks/>
          </p:cNvSpPr>
          <p:nvPr/>
        </p:nvSpPr>
        <p:spPr>
          <a:xfrm>
            <a:off x="586291" y="657883"/>
            <a:ext cx="4021448" cy="4392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endParaRPr lang="en-US" sz="2100" dirty="0">
              <a:solidFill>
                <a:schemeClr val="bg1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75079" y="3049534"/>
            <a:ext cx="3476528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学习内容：基于产品或服务系统的项目化学习进程</a:t>
            </a:r>
            <a:endParaRPr lang="en-US" sz="975" dirty="0">
              <a:solidFill>
                <a:srgbClr val="FFFF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3766" y="1325348"/>
            <a:ext cx="3310872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学习组织的纪律：</a:t>
            </a:r>
          </a:p>
          <a:p>
            <a:r>
              <a:rPr lang="zh-CN" altLang="en-US" sz="975" dirty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四种驱动群体的力量</a:t>
            </a:r>
            <a:endParaRPr lang="en-US" altLang="zh-CN" sz="975" dirty="0">
              <a:solidFill>
                <a:srgbClr val="FFFF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31" name="Rectangle 4"/>
          <p:cNvSpPr/>
          <p:nvPr/>
        </p:nvSpPr>
        <p:spPr>
          <a:xfrm>
            <a:off x="6085381" y="4222540"/>
            <a:ext cx="2898333" cy="53574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085380" y="4271738"/>
            <a:ext cx="2980932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学习的过程数据：教学格式要求并配合过程数据的采集</a:t>
            </a:r>
            <a:endParaRPr lang="en-US" altLang="zh-CN" sz="975" dirty="0">
              <a:solidFill>
                <a:srgbClr val="FFFFFF"/>
              </a:solidFill>
              <a:latin typeface="华文细黑"/>
              <a:ea typeface="华文细黑"/>
              <a:cs typeface="华文细黑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377" y="4508922"/>
            <a:ext cx="5293340" cy="5880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415" y="4531851"/>
            <a:ext cx="504357" cy="378268"/>
          </a:xfrm>
          <a:prstGeom prst="rect">
            <a:avLst/>
          </a:prstGeom>
        </p:spPr>
      </p:pic>
      <p:sp>
        <p:nvSpPr>
          <p:cNvPr id="36" name="标题 1"/>
          <p:cNvSpPr txBox="1">
            <a:spLocks/>
          </p:cNvSpPr>
          <p:nvPr/>
        </p:nvSpPr>
        <p:spPr>
          <a:xfrm>
            <a:off x="-787016" y="64137"/>
            <a:ext cx="10570464" cy="72124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algn="ctr"/>
            <a:r>
              <a:rPr lang="zh-CN" altLang="en-US" sz="2400" dirty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产业前沿的学习是一</a:t>
            </a:r>
            <a:r>
              <a:rPr lang="zh-CN" altLang="en-US" sz="240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个</a:t>
            </a:r>
            <a:r>
              <a:rPr lang="zh-CN" altLang="en-US" sz="2400" smtClean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涵盖三</a:t>
            </a:r>
            <a:r>
              <a:rPr lang="zh-CN" altLang="en-US" sz="2400" dirty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个群体学习面向的系统</a:t>
            </a:r>
            <a:endParaRPr lang="en-US" sz="2400" dirty="0">
              <a:solidFill>
                <a:srgbClr val="DBB76C"/>
              </a:solidFill>
              <a:latin typeface="黑体"/>
              <a:ea typeface="黑体"/>
              <a:cs typeface="黑体"/>
            </a:endParaRPr>
          </a:p>
        </p:txBody>
      </p:sp>
      <p:grpSp>
        <p:nvGrpSpPr>
          <p:cNvPr id="37" name="Group 109"/>
          <p:cNvGrpSpPr/>
          <p:nvPr/>
        </p:nvGrpSpPr>
        <p:grpSpPr>
          <a:xfrm>
            <a:off x="4593290" y="3537304"/>
            <a:ext cx="1163577" cy="872683"/>
            <a:chOff x="1820292" y="2428401"/>
            <a:chExt cx="1818258" cy="1818258"/>
          </a:xfrm>
          <a:noFill/>
        </p:grpSpPr>
        <p:sp>
          <p:nvSpPr>
            <p:cNvPr id="38" name="Oval 110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Market Deployment</a:t>
              </a:r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40" name="Oval 11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82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969" y="24428"/>
            <a:ext cx="7886700" cy="756532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决策信息的</a:t>
            </a:r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基本度量衡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1813" y="1313811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>
                <a:latin typeface="Hei" charset="-122"/>
                <a:ea typeface="Hei" charset="-122"/>
                <a:cs typeface="Hei" charset="-122"/>
              </a:rPr>
              <a:t>     </a:t>
            </a:r>
            <a:r>
              <a:rPr lang="zh-CN" altLang="en-US" sz="2700" dirty="0">
                <a:latin typeface="Hei" charset="-122"/>
                <a:ea typeface="Hei" charset="-122"/>
                <a:cs typeface="Hei" charset="-122"/>
              </a:rPr>
              <a:t>时间</a:t>
            </a:r>
            <a:endParaRPr lang="en-US" sz="2700" dirty="0"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50065" y="2912286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>
                <a:latin typeface="Hei" charset="-122"/>
                <a:ea typeface="Hei" charset="-122"/>
                <a:cs typeface="Hei" charset="-122"/>
              </a:rPr>
              <a:t>   </a:t>
            </a:r>
            <a:r>
              <a:rPr lang="zh-CN" altLang="en-US" sz="2700" dirty="0">
                <a:latin typeface="Hei" charset="-122"/>
                <a:ea typeface="Hei" charset="-122"/>
                <a:cs typeface="Hei" charset="-122"/>
              </a:rPr>
              <a:t>可信度</a:t>
            </a:r>
            <a:endParaRPr lang="en-US" sz="2700" dirty="0"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9412" y="1313811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>
                <a:latin typeface="Hei" charset="-122"/>
                <a:ea typeface="Hei" charset="-122"/>
                <a:cs typeface="Hei" charset="-122"/>
              </a:rPr>
              <a:t>     </a:t>
            </a:r>
            <a:r>
              <a:rPr lang="zh-CN" altLang="en-US" sz="2700" dirty="0">
                <a:latin typeface="Hei" charset="-122"/>
                <a:ea typeface="Hei" charset="-122"/>
                <a:cs typeface="Hei" charset="-122"/>
              </a:rPr>
              <a:t>空间</a:t>
            </a:r>
            <a:endParaRPr lang="en-US" sz="2700" dirty="0">
              <a:latin typeface="Hei" charset="-122"/>
              <a:ea typeface="Hei" charset="-122"/>
              <a:cs typeface="Hei" charset="-122"/>
            </a:endParaRPr>
          </a:p>
        </p:txBody>
      </p:sp>
      <p:cxnSp>
        <p:nvCxnSpPr>
          <p:cNvPr id="12" name="Straight Arrow Connector 11"/>
          <p:cNvCxnSpPr>
            <a:stCxn id="4" idx="2"/>
            <a:endCxn id="7" idx="1"/>
          </p:cNvCxnSpPr>
          <p:nvPr/>
        </p:nvCxnSpPr>
        <p:spPr>
          <a:xfrm>
            <a:off x="2059976" y="2456811"/>
            <a:ext cx="1390089" cy="1026975"/>
          </a:xfrm>
          <a:prstGeom prst="straightConnector1">
            <a:avLst/>
          </a:prstGeom>
          <a:ln w="63500">
            <a:solidFill>
              <a:srgbClr val="DBB76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" idx="2"/>
            <a:endCxn id="7" idx="3"/>
          </p:cNvCxnSpPr>
          <p:nvPr/>
        </p:nvCxnSpPr>
        <p:spPr>
          <a:xfrm flipH="1">
            <a:off x="5686391" y="2456811"/>
            <a:ext cx="1211184" cy="1026975"/>
          </a:xfrm>
          <a:prstGeom prst="straightConnector1">
            <a:avLst/>
          </a:prstGeom>
          <a:ln w="63500">
            <a:solidFill>
              <a:srgbClr val="DBB76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4" idx="3"/>
          </p:cNvCxnSpPr>
          <p:nvPr/>
        </p:nvCxnSpPr>
        <p:spPr>
          <a:xfrm flipH="1">
            <a:off x="3178139" y="1885311"/>
            <a:ext cx="2601273" cy="0"/>
          </a:xfrm>
          <a:prstGeom prst="straightConnector1">
            <a:avLst/>
          </a:prstGeom>
          <a:ln w="63500">
            <a:solidFill>
              <a:srgbClr val="DBB76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77" y="1699612"/>
            <a:ext cx="517703" cy="5177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308" y="1699612"/>
            <a:ext cx="517703" cy="5177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6479" y="3310480"/>
            <a:ext cx="588015" cy="5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227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2269" y="4799266"/>
            <a:ext cx="352853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/>
              <a:t>http://</a:t>
            </a:r>
            <a:r>
              <a:rPr lang="en-US" sz="975" dirty="0" err="1"/>
              <a:t>www.slideshare.net</a:t>
            </a:r>
            <a:r>
              <a:rPr lang="en-US" sz="975" dirty="0"/>
              <a:t>/</a:t>
            </a:r>
            <a:r>
              <a:rPr lang="en-US" sz="975" dirty="0" err="1"/>
              <a:t>vangeest</a:t>
            </a:r>
            <a:r>
              <a:rPr lang="en-US" sz="975" dirty="0"/>
              <a:t>/exponential-organizations-h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7" y="326844"/>
            <a:ext cx="8225293" cy="4799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4248" y="192024"/>
            <a:ext cx="6830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未来所有的公司</a:t>
            </a:r>
            <a:r>
              <a:rPr lang="zh-CN" altLang="en-US" sz="2400" dirty="0" smtClean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都将</a:t>
            </a:r>
            <a:r>
              <a:rPr lang="zh-CN" altLang="en-US" sz="2400" dirty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会成为软件公司</a:t>
            </a:r>
            <a:endParaRPr lang="en-US" sz="2400" dirty="0">
              <a:solidFill>
                <a:srgbClr val="DBB76C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1498" y="4091380"/>
            <a:ext cx="4452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未来所有的公司都</a:t>
            </a:r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将会成为</a:t>
            </a:r>
            <a:r>
              <a:rPr lang="zh-CN" altLang="en-US" sz="2000" dirty="0" smtClean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软件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公司</a:t>
            </a:r>
            <a:endParaRPr 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326536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1E1E1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0" y="3721395"/>
            <a:ext cx="9144000" cy="1422105"/>
          </a:xfrm>
          <a:prstGeom prst="rect">
            <a:avLst/>
          </a:prstGeom>
          <a:solidFill>
            <a:srgbClr val="1E1E1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19450" y="13264"/>
            <a:ext cx="2905099" cy="794970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结论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650112"/>
              </p:ext>
            </p:extLst>
          </p:nvPr>
        </p:nvGraphicFramePr>
        <p:xfrm>
          <a:off x="767201" y="1318250"/>
          <a:ext cx="7438924" cy="2488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9462"/>
                <a:gridCol w="3719462"/>
              </a:tblGrid>
              <a:tr h="845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宏观社会需要</a:t>
                      </a:r>
                      <a:endParaRPr lang="en-US" sz="3600" b="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机器与群体学习是产业路径</a:t>
                      </a:r>
                      <a:endParaRPr lang="en-US" altLang="zh-CN" sz="1800" b="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  <a:p>
                      <a:pPr algn="ctr"/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的战略决策基础</a:t>
                      </a:r>
                      <a:endParaRPr lang="en-US" altLang="zh-CN" sz="1800" b="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  <a:p>
                      <a:pPr algn="ctr"/>
                      <a:endParaRPr lang="en-US" sz="1500" b="0" dirty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</a:tr>
              <a:tr h="8212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中观解决方案</a:t>
                      </a:r>
                      <a:endParaRPr lang="en-US" sz="36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可计算化”的知识体系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是可被客观度量与检验的资产“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</a:txBody>
                  <a:tcPr marL="68580" marR="68580" marT="34290" marB="34290"/>
                </a:tc>
              </a:tr>
              <a:tr h="8212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微观个人定位</a:t>
                      </a:r>
                      <a:endParaRPr lang="en-US" sz="36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（计算资源）协同能力的优劣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决定参与社会组织的身份与地位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03" y="4047992"/>
            <a:ext cx="1543788" cy="9262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981" y="4026379"/>
            <a:ext cx="1665309" cy="9694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5149192" y="3900369"/>
            <a:ext cx="291642" cy="303517"/>
          </a:xfrm>
          <a:prstGeom prst="rect">
            <a:avLst/>
          </a:prstGeom>
          <a:solidFill>
            <a:srgbClr val="1E1E1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532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8581" y="1412113"/>
            <a:ext cx="3286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libri Light" panose="020F0302020204030204" pitchFamily="34" charset="0"/>
              </a:rPr>
              <a:t>Q&amp;A</a:t>
            </a:r>
          </a:p>
          <a:p>
            <a:pPr algn="ctr"/>
            <a:endParaRPr lang="zh-CN" altLang="en-US" sz="3600" b="1" dirty="0">
              <a:solidFill>
                <a:srgbClr val="3A3A3A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18120" y="2001071"/>
            <a:ext cx="1253613" cy="0"/>
          </a:xfrm>
          <a:prstGeom prst="line">
            <a:avLst/>
          </a:prstGeom>
          <a:ln w="22225"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2" y="3146404"/>
            <a:ext cx="9144000" cy="1997096"/>
          </a:xfrm>
          <a:custGeom>
            <a:avLst/>
            <a:gdLst>
              <a:gd name="connsiteX0" fmla="*/ 0 w 12192000"/>
              <a:gd name="connsiteY0" fmla="*/ 0 h 2662795"/>
              <a:gd name="connsiteX1" fmla="*/ 500336 w 12192000"/>
              <a:gd name="connsiteY1" fmla="*/ 219312 h 2662795"/>
              <a:gd name="connsiteX2" fmla="*/ 1899137 w 12192000"/>
              <a:gd name="connsiteY2" fmla="*/ 689315 h 2662795"/>
              <a:gd name="connsiteX3" fmla="*/ 3362177 w 12192000"/>
              <a:gd name="connsiteY3" fmla="*/ 576774 h 2662795"/>
              <a:gd name="connsiteX4" fmla="*/ 4501660 w 12192000"/>
              <a:gd name="connsiteY4" fmla="*/ 450165 h 2662795"/>
              <a:gd name="connsiteX5" fmla="*/ 6091309 w 12192000"/>
              <a:gd name="connsiteY5" fmla="*/ 520503 h 2662795"/>
              <a:gd name="connsiteX6" fmla="*/ 7849771 w 12192000"/>
              <a:gd name="connsiteY6" fmla="*/ 787789 h 2662795"/>
              <a:gd name="connsiteX7" fmla="*/ 9411285 w 12192000"/>
              <a:gd name="connsiteY7" fmla="*/ 801857 h 2662795"/>
              <a:gd name="connsiteX8" fmla="*/ 10944663 w 12192000"/>
              <a:gd name="connsiteY8" fmla="*/ 844060 h 2662795"/>
              <a:gd name="connsiteX9" fmla="*/ 12175491 w 12192000"/>
              <a:gd name="connsiteY9" fmla="*/ 424008 h 2662795"/>
              <a:gd name="connsiteX10" fmla="*/ 12183035 w 12192000"/>
              <a:gd name="connsiteY10" fmla="*/ 420587 h 2662795"/>
              <a:gd name="connsiteX11" fmla="*/ 12192000 w 12192000"/>
              <a:gd name="connsiteY11" fmla="*/ 420896 h 2662795"/>
              <a:gd name="connsiteX12" fmla="*/ 12192000 w 12192000"/>
              <a:gd name="connsiteY12" fmla="*/ 2662795 h 2662795"/>
              <a:gd name="connsiteX13" fmla="*/ 0 w 12192000"/>
              <a:gd name="connsiteY13" fmla="*/ 2662795 h 2662795"/>
              <a:gd name="connsiteX14" fmla="*/ 0 w 12192000"/>
              <a:gd name="connsiteY14" fmla="*/ 0 h 266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662795">
                <a:moveTo>
                  <a:pt x="0" y="0"/>
                </a:moveTo>
                <a:lnTo>
                  <a:pt x="500336" y="219312"/>
                </a:lnTo>
                <a:cubicBezTo>
                  <a:pt x="997266" y="432360"/>
                  <a:pt x="1478865" y="617218"/>
                  <a:pt x="1899137" y="689315"/>
                </a:cubicBezTo>
                <a:cubicBezTo>
                  <a:pt x="2459500" y="785444"/>
                  <a:pt x="2928423" y="616632"/>
                  <a:pt x="3362177" y="576774"/>
                </a:cubicBezTo>
                <a:cubicBezTo>
                  <a:pt x="3795931" y="536916"/>
                  <a:pt x="4046805" y="459544"/>
                  <a:pt x="4501660" y="450165"/>
                </a:cubicBezTo>
                <a:cubicBezTo>
                  <a:pt x="4956515" y="440787"/>
                  <a:pt x="5533291" y="464232"/>
                  <a:pt x="6091309" y="520503"/>
                </a:cubicBezTo>
                <a:cubicBezTo>
                  <a:pt x="6649327" y="576774"/>
                  <a:pt x="7296442" y="740897"/>
                  <a:pt x="7849771" y="787789"/>
                </a:cubicBezTo>
                <a:cubicBezTo>
                  <a:pt x="8403100" y="834681"/>
                  <a:pt x="9411285" y="801857"/>
                  <a:pt x="9411285" y="801857"/>
                </a:cubicBezTo>
                <a:cubicBezTo>
                  <a:pt x="9927100" y="811235"/>
                  <a:pt x="10478085" y="909709"/>
                  <a:pt x="10944663" y="844060"/>
                </a:cubicBezTo>
                <a:cubicBezTo>
                  <a:pt x="11352919" y="786617"/>
                  <a:pt x="12016079" y="495812"/>
                  <a:pt x="12175491" y="424008"/>
                </a:cubicBezTo>
                <a:lnTo>
                  <a:pt x="12183035" y="420587"/>
                </a:lnTo>
                <a:lnTo>
                  <a:pt x="12192000" y="420896"/>
                </a:lnTo>
                <a:lnTo>
                  <a:pt x="12192000" y="2662795"/>
                </a:lnTo>
                <a:lnTo>
                  <a:pt x="0" y="2662795"/>
                </a:lnTo>
                <a:lnTo>
                  <a:pt x="0" y="0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</p:spTree>
    <p:extLst>
      <p:ext uri="{BB962C8B-B14F-4D97-AF65-F5344CB8AC3E}">
        <p14:creationId xmlns:p14="http://schemas.microsoft.com/office/powerpoint/2010/main" val="18857138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61" y="318598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开源运动引导世界进入了</a:t>
            </a:r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/>
            </a:r>
            <a:b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</a:br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分享经济的时代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98" y="1659407"/>
            <a:ext cx="1438275" cy="117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019" y="1763505"/>
            <a:ext cx="3238500" cy="781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1906" y="2544555"/>
            <a:ext cx="1916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"Do the right thing"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276" y="3085067"/>
            <a:ext cx="2705100" cy="1685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828" y="1698123"/>
            <a:ext cx="1171575" cy="1171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05" y="3376822"/>
            <a:ext cx="795131" cy="4470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071" y="3376822"/>
            <a:ext cx="719999" cy="447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106" y="4087657"/>
            <a:ext cx="1708337" cy="6833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164" y="3991361"/>
            <a:ext cx="1171576" cy="7796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887" y="3329930"/>
            <a:ext cx="1445717" cy="3873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4414" y="3262386"/>
            <a:ext cx="1021979" cy="5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57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502"/>
            <a:ext cx="8960600" cy="794970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虚拟货币的发行也成为了全球化的运动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0" y="1513665"/>
            <a:ext cx="4024077" cy="28834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36" y="1513665"/>
            <a:ext cx="3921276" cy="29175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24" y="4431201"/>
            <a:ext cx="1177229" cy="5886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286" y="4504632"/>
            <a:ext cx="2060738" cy="5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471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14625" y="269799"/>
            <a:ext cx="8270327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从数字化协作到共享经济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827" y="1362075"/>
            <a:ext cx="1857375" cy="2457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" y="1362075"/>
            <a:ext cx="1847850" cy="2466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30" y="1362076"/>
            <a:ext cx="1601514" cy="2457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932" y="1362075"/>
            <a:ext cx="1733550" cy="2438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42671" y="4300152"/>
            <a:ext cx="130997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75" dirty="0">
                <a:solidFill>
                  <a:srgbClr val="DBB76C"/>
                </a:solidFill>
              </a:rPr>
              <a:t>维基百科</a:t>
            </a:r>
            <a:endParaRPr lang="en-US" altLang="zh-CN" sz="975" dirty="0">
              <a:solidFill>
                <a:srgbClr val="DBB76C"/>
              </a:solidFill>
            </a:endParaRPr>
          </a:p>
          <a:p>
            <a:r>
              <a:rPr lang="zh-CN" altLang="en-US" sz="975" dirty="0">
                <a:solidFill>
                  <a:srgbClr val="DBB76C"/>
                </a:solidFill>
              </a:rPr>
              <a:t>（协作技术与协议）</a:t>
            </a:r>
            <a:endParaRPr lang="en-US" sz="975" dirty="0">
              <a:solidFill>
                <a:srgbClr val="DBB76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6290" y="4300152"/>
            <a:ext cx="118494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75" dirty="0">
                <a:solidFill>
                  <a:srgbClr val="DBB76C"/>
                </a:solidFill>
              </a:rPr>
              <a:t>比特币与区块链</a:t>
            </a:r>
            <a:endParaRPr lang="en-US" altLang="zh-CN" sz="975" dirty="0">
              <a:solidFill>
                <a:srgbClr val="DBB76C"/>
              </a:solidFill>
            </a:endParaRPr>
          </a:p>
          <a:p>
            <a:r>
              <a:rPr lang="zh-CN" altLang="en-US" sz="975" dirty="0">
                <a:solidFill>
                  <a:srgbClr val="DBB76C"/>
                </a:solidFill>
              </a:rPr>
              <a:t>（价值交换协议）</a:t>
            </a:r>
            <a:endParaRPr lang="en-US" sz="975" dirty="0">
              <a:solidFill>
                <a:srgbClr val="DBB76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2195" y="4300152"/>
            <a:ext cx="93487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75" dirty="0">
                <a:solidFill>
                  <a:srgbClr val="DBB76C"/>
                </a:solidFill>
              </a:rPr>
              <a:t>分享经济</a:t>
            </a:r>
            <a:endParaRPr lang="en-US" altLang="zh-CN" sz="975" dirty="0">
              <a:solidFill>
                <a:srgbClr val="DBB76C"/>
              </a:solidFill>
            </a:endParaRPr>
          </a:p>
          <a:p>
            <a:r>
              <a:rPr lang="zh-CN" altLang="en-US" sz="975" dirty="0">
                <a:solidFill>
                  <a:srgbClr val="DBB76C"/>
                </a:solidFill>
              </a:rPr>
              <a:t>（以物易物）</a:t>
            </a:r>
            <a:endParaRPr lang="en-US" sz="975" dirty="0">
              <a:solidFill>
                <a:srgbClr val="DBB76C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0" idx="1"/>
          </p:cNvCxnSpPr>
          <p:nvPr/>
        </p:nvCxnSpPr>
        <p:spPr>
          <a:xfrm>
            <a:off x="2952645" y="4496360"/>
            <a:ext cx="1923645" cy="0"/>
          </a:xfrm>
          <a:prstGeom prst="straightConnector1">
            <a:avLst/>
          </a:prstGeom>
          <a:ln w="25400">
            <a:solidFill>
              <a:srgbClr val="DBB76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3"/>
            <a:endCxn id="11" idx="1"/>
          </p:cNvCxnSpPr>
          <p:nvPr/>
        </p:nvCxnSpPr>
        <p:spPr>
          <a:xfrm>
            <a:off x="6061230" y="4496360"/>
            <a:ext cx="1090965" cy="0"/>
          </a:xfrm>
          <a:prstGeom prst="straightConnector1">
            <a:avLst/>
          </a:prstGeom>
          <a:ln w="25400">
            <a:solidFill>
              <a:srgbClr val="DBB76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282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3" y="1096877"/>
            <a:ext cx="4943283" cy="272840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778181" y="285585"/>
            <a:ext cx="851535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DBB76C"/>
                </a:solidFill>
              </a:rPr>
              <a:t>Wiki</a:t>
            </a:r>
            <a:r>
              <a:rPr lang="zh-CN" altLang="en-US" sz="2400" dirty="0">
                <a:solidFill>
                  <a:srgbClr val="DBB76C"/>
                </a:solidFill>
              </a:rPr>
              <a:t> 维基百科</a:t>
            </a:r>
            <a:r>
              <a:rPr lang="en-US" sz="2400" dirty="0">
                <a:solidFill>
                  <a:srgbClr val="DBB76C"/>
                </a:solidFill>
              </a:rPr>
              <a:t>:  </a:t>
            </a:r>
            <a:r>
              <a:rPr lang="zh-CN" altLang="en-US" sz="2400" dirty="0">
                <a:solidFill>
                  <a:srgbClr val="DBB76C"/>
                </a:solidFill>
              </a:rPr>
              <a:t>分享知识的出版工作流程</a:t>
            </a:r>
            <a:endParaRPr lang="en-US" sz="2400" dirty="0">
              <a:solidFill>
                <a:srgbClr val="DBB76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0096" y="1735851"/>
            <a:ext cx="3955255" cy="31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97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孟琪-商业计划PPT模板 (19)" id="{30428E57-210E-8A48-AFC2-3B0A556AE7DF}" vid="{80471B2D-BE42-FF44-87D8-28E9C59BEE4E}"/>
    </a:ext>
  </a:ext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孟琪-商业计划PPT模板 (19)" id="{30428E57-210E-8A48-AFC2-3B0A556AE7DF}" vid="{01537531-F62E-4946-873E-5B06672E1029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</Template>
  <TotalTime>277</TotalTime>
  <Pages>0</Pages>
  <Words>2017</Words>
  <Characters>0</Characters>
  <Application>Microsoft Macintosh PowerPoint</Application>
  <DocSecurity>0</DocSecurity>
  <PresentationFormat>全屏显示(16:9)</PresentationFormat>
  <Lines>0</Lines>
  <Paragraphs>378</Paragraphs>
  <Slides>54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81" baseType="lpstr">
      <vt:lpstr>Adobe 繁黑體 Std B</vt:lpstr>
      <vt:lpstr>Apple Braille</vt:lpstr>
      <vt:lpstr>Arial</vt:lpstr>
      <vt:lpstr>Arial Black</vt:lpstr>
      <vt:lpstr>Calibri</vt:lpstr>
      <vt:lpstr>Calibri Light</vt:lpstr>
      <vt:lpstr>Century Gothic</vt:lpstr>
      <vt:lpstr>Comic Sans MS</vt:lpstr>
      <vt:lpstr>DengXian</vt:lpstr>
      <vt:lpstr>Georgia</vt:lpstr>
      <vt:lpstr>Hei</vt:lpstr>
      <vt:lpstr>Heiti SC Light</vt:lpstr>
      <vt:lpstr>Lantinghei SC Demibold</vt:lpstr>
      <vt:lpstr>Lucida Grande</vt:lpstr>
      <vt:lpstr>MS PGothic</vt:lpstr>
      <vt:lpstr>ＭＳ Ｐゴシック</vt:lpstr>
      <vt:lpstr>Rockwell</vt:lpstr>
      <vt:lpstr>SimHei</vt:lpstr>
      <vt:lpstr>Sketchetik Light</vt:lpstr>
      <vt:lpstr>Verdana</vt:lpstr>
      <vt:lpstr>方正兰亭黑_GBK</vt:lpstr>
      <vt:lpstr>黑体</vt:lpstr>
      <vt:lpstr>华文细黑</vt:lpstr>
      <vt:lpstr>宋体</vt:lpstr>
      <vt:lpstr>微软雅黑</vt:lpstr>
      <vt:lpstr>Office 主题</vt:lpstr>
      <vt:lpstr>2_Office 主题</vt:lpstr>
      <vt:lpstr>清华大学－紫荆谷创新创业发展辅导中心</vt:lpstr>
      <vt:lpstr>PowerPoint 演示文稿</vt:lpstr>
      <vt:lpstr>PowerPoint 演示文稿</vt:lpstr>
      <vt:lpstr>开源运动解放了控制财富的秘密</vt:lpstr>
      <vt:lpstr>美国宪法的第一个版本</vt:lpstr>
      <vt:lpstr>开源运动引导世界进入了 分享经济的时代</vt:lpstr>
      <vt:lpstr>虚拟货币的发行也成为了全球化的运动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量化交易技术：统御决策时间与空间的新物种</vt:lpstr>
      <vt:lpstr>超人类的金融决策技术</vt:lpstr>
      <vt:lpstr>PowerPoint 演示文稿</vt:lpstr>
      <vt:lpstr>PowerPoint 演示文稿</vt:lpstr>
      <vt:lpstr>PowerPoint 演示文稿</vt:lpstr>
      <vt:lpstr>PowerPoint 演示文稿</vt:lpstr>
      <vt:lpstr>库恩教授的范式转移 循环结构</vt:lpstr>
      <vt:lpstr>创新过程的必然产物：新的词汇</vt:lpstr>
      <vt:lpstr>创新的关键词：Incommensurability （不可通约）</vt:lpstr>
      <vt:lpstr>未来简史作者的分析 Yuval Harari P.390</vt:lpstr>
      <vt:lpstr>工业大国的产业观点为何？</vt:lpstr>
      <vt:lpstr>美国：Cyber-Physical Systems</vt:lpstr>
      <vt:lpstr>德国: Industry 4.0 (工业4.0）</vt:lpstr>
      <vt:lpstr>中国制造2025</vt:lpstr>
      <vt:lpstr>PowerPoint 演示文稿</vt:lpstr>
      <vt:lpstr>不同尺度的知识容器</vt:lpstr>
      <vt:lpstr>PowerPoint 演示文稿</vt:lpstr>
      <vt:lpstr>PowerPoint 演示文稿</vt:lpstr>
      <vt:lpstr>从历史和国际法规开始</vt:lpstr>
      <vt:lpstr>了解产业前沿是一个听／讲 故事的过程</vt:lpstr>
      <vt:lpstr>产业前沿是一门组合学</vt:lpstr>
      <vt:lpstr>产业分析需要数据的支撑</vt:lpstr>
      <vt:lpstr>PowerPoint 演示文稿</vt:lpstr>
      <vt:lpstr>PowerPoint 演示文稿</vt:lpstr>
      <vt:lpstr>生产系统是一个数字出版流程</vt:lpstr>
      <vt:lpstr>PowerPoint 演示文稿</vt:lpstr>
      <vt:lpstr>PowerPoint 演示文稿</vt:lpstr>
      <vt:lpstr>如何检验学习目标</vt:lpstr>
      <vt:lpstr>预期效果</vt:lpstr>
      <vt:lpstr>如何检验学习效果</vt:lpstr>
      <vt:lpstr>学习产出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决策信息的基本度量衡</vt:lpstr>
      <vt:lpstr>PowerPoint 演示文稿</vt:lpstr>
      <vt:lpstr>结论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清华大学－紫荆谷创新创业发展辅导中心</dc:title>
  <dc:subject/>
  <dc:creator>Microsoft Office 用户</dc:creator>
  <cp:keywords/>
  <dc:description/>
  <cp:lastModifiedBy>Microsoft Office 用户</cp:lastModifiedBy>
  <cp:revision>32</cp:revision>
  <dcterms:created xsi:type="dcterms:W3CDTF">2017-07-13T15:46:59Z</dcterms:created>
  <dcterms:modified xsi:type="dcterms:W3CDTF">2017-08-05T16:44:37Z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